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49"/>
  </p:notesMasterIdLst>
  <p:sldIdLst>
    <p:sldId id="256" r:id="rId2"/>
    <p:sldId id="321" r:id="rId3"/>
    <p:sldId id="307" r:id="rId4"/>
    <p:sldId id="320" r:id="rId5"/>
    <p:sldId id="305" r:id="rId6"/>
    <p:sldId id="306" r:id="rId7"/>
    <p:sldId id="322" r:id="rId8"/>
    <p:sldId id="308" r:id="rId9"/>
    <p:sldId id="309" r:id="rId10"/>
    <p:sldId id="314" r:id="rId11"/>
    <p:sldId id="316" r:id="rId12"/>
    <p:sldId id="317" r:id="rId13"/>
    <p:sldId id="318" r:id="rId14"/>
    <p:sldId id="319" r:id="rId15"/>
    <p:sldId id="261" r:id="rId16"/>
    <p:sldId id="260" r:id="rId17"/>
    <p:sldId id="263" r:id="rId18"/>
    <p:sldId id="296" r:id="rId19"/>
    <p:sldId id="265" r:id="rId20"/>
    <p:sldId id="266" r:id="rId21"/>
    <p:sldId id="267" r:id="rId22"/>
    <p:sldId id="297" r:id="rId23"/>
    <p:sldId id="271" r:id="rId24"/>
    <p:sldId id="273" r:id="rId25"/>
    <p:sldId id="275" r:id="rId26"/>
    <p:sldId id="281" r:id="rId27"/>
    <p:sldId id="276" r:id="rId28"/>
    <p:sldId id="298" r:id="rId29"/>
    <p:sldId id="299" r:id="rId30"/>
    <p:sldId id="300" r:id="rId31"/>
    <p:sldId id="301" r:id="rId32"/>
    <p:sldId id="277" r:id="rId33"/>
    <p:sldId id="284" r:id="rId34"/>
    <p:sldId id="285" r:id="rId35"/>
    <p:sldId id="286" r:id="rId36"/>
    <p:sldId id="288" r:id="rId37"/>
    <p:sldId id="304" r:id="rId38"/>
    <p:sldId id="302" r:id="rId39"/>
    <p:sldId id="289" r:id="rId40"/>
    <p:sldId id="290" r:id="rId41"/>
    <p:sldId id="303" r:id="rId42"/>
    <p:sldId id="292" r:id="rId43"/>
    <p:sldId id="293" r:id="rId44"/>
    <p:sldId id="294" r:id="rId45"/>
    <p:sldId id="323" r:id="rId46"/>
    <p:sldId id="324" r:id="rId47"/>
    <p:sldId id="295" r:id="rId4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3675" autoAdjust="0"/>
    <p:restoredTop sz="76667" autoAdjust="0"/>
  </p:normalViewPr>
  <p:slideViewPr>
    <p:cSldViewPr>
      <p:cViewPr>
        <p:scale>
          <a:sx n="69" d="100"/>
          <a:sy n="69" d="100"/>
        </p:scale>
        <p:origin x="-1170" y="-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2CB7A0D-2257-4A4C-A48D-D414D49F878C}" type="datetimeFigureOut">
              <a:rPr lang="ar-IQ" smtClean="0"/>
              <a:pPr/>
              <a:t>26/02/1440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551F7CD-4441-449C-AA04-E64A76180FA3}"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ar-SA" sz="1200" b="1" kern="1200" dirty="0" smtClean="0">
                <a:solidFill>
                  <a:schemeClr val="tx1"/>
                </a:solidFill>
                <a:latin typeface="+mn-lt"/>
                <a:ea typeface="+mn-ea"/>
                <a:cs typeface="+mn-cs"/>
              </a:rPr>
              <a:t>وتقوم هذه الطريقة بتدريس طريقة مقابلة طبية محورها المريض (</a:t>
            </a:r>
            <a:r>
              <a:rPr lang="en-US" sz="1200" kern="1200" dirty="0" smtClean="0">
                <a:solidFill>
                  <a:schemeClr val="tx1"/>
                </a:solidFill>
                <a:latin typeface="+mn-lt"/>
                <a:ea typeface="+mn-ea"/>
                <a:cs typeface="+mn-cs"/>
              </a:rPr>
              <a:t>Patient–Centered medical Encounter</a:t>
            </a:r>
            <a:r>
              <a:rPr lang="ar-SA" sz="1200" b="1" kern="1200" dirty="0" smtClean="0">
                <a:solidFill>
                  <a:schemeClr val="tx1"/>
                </a:solidFill>
                <a:latin typeface="+mn-lt"/>
                <a:ea typeface="+mn-ea"/>
                <a:cs typeface="+mn-cs"/>
              </a:rPr>
              <a:t>) وتستند إلى دراسات البيّنة عند الحوار </a:t>
            </a:r>
            <a:r>
              <a:rPr lang="en-US" sz="1200" kern="1200" dirty="0" smtClean="0">
                <a:solidFill>
                  <a:schemeClr val="tx1"/>
                </a:solidFill>
                <a:latin typeface="+mn-lt"/>
                <a:ea typeface="+mn-ea"/>
                <a:cs typeface="+mn-cs"/>
              </a:rPr>
              <a:t>(Evidence – based studies)</a:t>
            </a:r>
            <a:r>
              <a:rPr lang="ar-SA" sz="1200" b="1" kern="1200" dirty="0" smtClean="0">
                <a:solidFill>
                  <a:schemeClr val="tx1"/>
                </a:solidFill>
                <a:latin typeface="+mn-lt"/>
                <a:ea typeface="+mn-ea"/>
                <a:cs typeface="+mn-cs"/>
              </a:rPr>
              <a:t>. إن مفهوم محورية المريض </a:t>
            </a:r>
            <a:r>
              <a:rPr lang="en-US" sz="1200" kern="1200" dirty="0" smtClean="0">
                <a:solidFill>
                  <a:schemeClr val="tx1"/>
                </a:solidFill>
                <a:latin typeface="+mn-lt"/>
                <a:ea typeface="+mn-ea"/>
                <a:cs typeface="+mn-cs"/>
              </a:rPr>
              <a:t>(Patient centeredness)</a:t>
            </a:r>
            <a:r>
              <a:rPr lang="ar-SA" sz="1200" b="1" kern="1200" dirty="0" smtClean="0">
                <a:solidFill>
                  <a:schemeClr val="tx1"/>
                </a:solidFill>
                <a:latin typeface="+mn-lt"/>
                <a:ea typeface="+mn-ea"/>
                <a:cs typeface="+mn-cs"/>
              </a:rPr>
              <a:t> له جانبان أساسيان احدهما فهم شخص المريض والآخر إشراكه في عملية المقابلة الطبية بطريقة أكثر إنسانية ووديه</a:t>
            </a:r>
            <a:endParaRPr lang="ar-IQ" sz="1200" b="1" kern="1200" dirty="0" smtClean="0">
              <a:solidFill>
                <a:schemeClr val="tx1"/>
              </a:solidFill>
              <a:latin typeface="+mn-lt"/>
              <a:ea typeface="+mn-ea"/>
              <a:cs typeface="+mn-cs"/>
            </a:endParaRPr>
          </a:p>
          <a:p>
            <a:r>
              <a:rPr lang="ar-SA" sz="1200" kern="1200" dirty="0" smtClean="0">
                <a:solidFill>
                  <a:schemeClr val="tx1"/>
                </a:solidFill>
                <a:latin typeface="+mn-lt"/>
                <a:ea typeface="+mn-ea"/>
                <a:cs typeface="+mn-cs"/>
              </a:rPr>
              <a:t>( المقابلة التي مدارها المريض ( طور اولروانلو ) طريقة المقابلة ذات النهايات المفتوحة التي تتلخص في أن  على الطبيب أن يمارس أقل سلطة ضرورية للحصول على المعلومات التي يبحث عنها في أثناء المقابلة الطبي</a:t>
            </a:r>
            <a:r>
              <a:rPr lang="ar-IQ" sz="1200" kern="1200" dirty="0" smtClean="0">
                <a:solidFill>
                  <a:schemeClr val="tx1"/>
                </a:solidFill>
                <a:latin typeface="+mn-lt"/>
                <a:ea typeface="+mn-ea"/>
                <a:cs typeface="+mn-cs"/>
              </a:rPr>
              <a:t>ة.</a:t>
            </a:r>
            <a:r>
              <a:rPr lang="ar-SA" sz="1200" kern="1200" dirty="0" smtClean="0">
                <a:solidFill>
                  <a:schemeClr val="tx1"/>
                </a:solidFill>
                <a:latin typeface="+mn-lt"/>
                <a:ea typeface="+mn-ea"/>
                <a:cs typeface="+mn-cs"/>
              </a:rPr>
              <a:t> ويمتاز إنموذج المقابلة ذات النهايات المفتوحة بالصفات الآتية : </a:t>
            </a:r>
            <a:endParaRPr lang="ar-IQ" dirty="0"/>
          </a:p>
        </p:txBody>
      </p:sp>
      <p:sp>
        <p:nvSpPr>
          <p:cNvPr id="4" name="Slide Number Placeholder 3"/>
          <p:cNvSpPr>
            <a:spLocks noGrp="1"/>
          </p:cNvSpPr>
          <p:nvPr>
            <p:ph type="sldNum" sz="quarter" idx="10"/>
          </p:nvPr>
        </p:nvSpPr>
        <p:spPr/>
        <p:txBody>
          <a:bodyPr/>
          <a:lstStyle/>
          <a:p>
            <a:fld id="{BAD958EF-0AC2-4152-AC1D-6EDC776A94CF}" type="slidenum">
              <a:rPr lang="ar-IQ" smtClean="0"/>
              <a:pPr/>
              <a:t>2</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14400" rtl="1" eaLnBrk="1" latinLnBrk="0" hangingPunct="1">
              <a:lnSpc>
                <a:spcPct val="90000"/>
              </a:lnSpc>
              <a:spcBef>
                <a:spcPts val="1000"/>
              </a:spcBef>
              <a:buFont typeface="Wingdings" charset="2"/>
              <a:buChar char="v"/>
            </a:pPr>
            <a:r>
              <a:rPr lang="ar-SA" sz="1200" dirty="0" smtClean="0"/>
              <a:t> حيث وجد انه غالباً ما يلجأ الأطباء تحت ضيق الوقت الى تعجيل الافتتاح و الانتقال الى الاسئلة و أخذ المبادرة عن المريض ، حيث يبتعد الطبيب عن الاستجابة للمريض و فسح المجال له للاسترسال في سرد مشكلته و تشجيعه على المواصلة .</a:t>
            </a:r>
          </a:p>
          <a:p>
            <a:pPr algn="r" defTabSz="914400" rtl="1" eaLnBrk="1" latinLnBrk="0" hangingPunct="1">
              <a:lnSpc>
                <a:spcPct val="90000"/>
              </a:lnSpc>
              <a:spcBef>
                <a:spcPts val="1000"/>
              </a:spcBef>
              <a:buFont typeface="Wingdings" charset="2"/>
              <a:buChar char="v"/>
            </a:pPr>
            <a:r>
              <a:rPr lang="ar-SA" sz="1200" dirty="0" smtClean="0"/>
              <a:t> بينما تتابع العبارات و الاسئلة المفتوحة في بداية المقابلة مع الإنصات الفعّال الذي يسمح للطبيب بإستكشاف مشكلات المريض و معاناته من منظوره الشخصي و يكون داعماً للمريض و يقظاً لتلميحاته و مشاعره و مخاوفه .</a:t>
            </a:r>
            <a:endParaRPr lang="en-US" sz="1200" dirty="0" smtClean="0"/>
          </a:p>
        </p:txBody>
      </p:sp>
      <p:sp>
        <p:nvSpPr>
          <p:cNvPr id="4" name="Slide Number Placeholder 3"/>
          <p:cNvSpPr>
            <a:spLocks noGrp="1"/>
          </p:cNvSpPr>
          <p:nvPr>
            <p:ph type="sldNum" sz="quarter" idx="10"/>
          </p:nvPr>
        </p:nvSpPr>
        <p:spPr/>
        <p:txBody>
          <a:bodyPr/>
          <a:lstStyle/>
          <a:p>
            <a:fld id="{BF635776-31BD-C84C-8489-0D57BA2393C5}" type="slidenum">
              <a:rPr lang="en-US" smtClean="0"/>
              <a:pPr/>
              <a:t>23</a:t>
            </a:fld>
            <a:endParaRPr lang="en-US"/>
          </a:p>
        </p:txBody>
      </p:sp>
    </p:spTree>
    <p:extLst>
      <p:ext uri="{BB962C8B-B14F-4D97-AF65-F5344CB8AC3E}">
        <p14:creationId xmlns="" xmlns:p14="http://schemas.microsoft.com/office/powerpoint/2010/main" val="3196136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2551F7CD-4441-449C-AA04-E64A76180FA3}" type="slidenum">
              <a:rPr lang="ar-IQ" smtClean="0"/>
              <a:pPr/>
              <a:t>25</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3391087-CC25-42DE-909A-D88C24147BC8}" type="datetime8">
              <a:rPr lang="ar-IQ" smtClean="0"/>
              <a:pPr/>
              <a:t>05 تشرين الثاني، 18</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4C08C15-09D5-4529-BC13-E8D6794D898C}"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AB0BB8-938C-435C-A48B-C5E74D7CA54E}" type="datetime8">
              <a:rPr lang="ar-IQ" smtClean="0"/>
              <a:pPr/>
              <a:t>05 تشرين الثاني، 18</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A4C08C15-09D5-4529-BC13-E8D6794D898C}"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DFA685-CF41-4306-826C-2F5C1A9E772E}" type="datetime8">
              <a:rPr lang="ar-IQ" smtClean="0"/>
              <a:pPr/>
              <a:t>05 تشرين الثاني، 18</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A4C08C15-09D5-4529-BC13-E8D6794D898C}"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CD0622C-9E39-4A9D-895B-6CF01F7F3BEF}" type="datetime8">
              <a:rPr lang="ar-IQ" smtClean="0"/>
              <a:pPr/>
              <a:t>05 تشرين الثاني، 18</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A4C08C15-09D5-4529-BC13-E8D6794D898C}" type="slidenum">
              <a:rPr lang="ar-IQ" smtClean="0"/>
              <a:pPr/>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EA7AAC1-EDA4-491C-B47B-D518BB176C1B}" type="datetime8">
              <a:rPr lang="ar-IQ" smtClean="0"/>
              <a:pPr/>
              <a:t>05 تشرين الثاني، 18</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A4C08C15-09D5-4529-BC13-E8D6794D898C}" type="slidenum">
              <a:rPr lang="ar-IQ" smtClean="0"/>
              <a:pPr/>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808A007-9D24-4A71-87F5-AEE33F8B4C71}" type="datetime8">
              <a:rPr lang="ar-IQ" smtClean="0"/>
              <a:pPr/>
              <a:t>05 تشرين الثاني، 18</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A4C08C15-09D5-4529-BC13-E8D6794D898C}" type="slidenum">
              <a:rPr lang="ar-IQ" smtClean="0"/>
              <a:pPr/>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CA62959-F565-4977-AE66-0BC7F5610A1A}" type="datetime8">
              <a:rPr lang="ar-IQ" smtClean="0"/>
              <a:pPr/>
              <a:t>05 تشرين الثاني، 18</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A4C08C15-09D5-4529-BC13-E8D6794D898C}"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48485CC-8E44-4C86-8818-520F95081A84}" type="datetime8">
              <a:rPr lang="ar-IQ" smtClean="0"/>
              <a:pPr/>
              <a:t>05 تشرين الثاني، 18</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A4C08C15-09D5-4529-BC13-E8D6794D898C}" type="slidenum">
              <a:rPr lang="ar-IQ" smtClean="0"/>
              <a:pPr/>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7DDB73B-C349-48A9-8214-1BA4428D0777}" type="datetime8">
              <a:rPr lang="ar-IQ" smtClean="0"/>
              <a:pPr/>
              <a:t>05 تشرين الثاني، 18</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A4C08C15-09D5-4529-BC13-E8D6794D898C}"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6086834-E93C-40BE-9668-D416F27D1C14}" type="datetime8">
              <a:rPr lang="ar-IQ" smtClean="0"/>
              <a:pPr/>
              <a:t>05 تشرين الثاني، 18</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A4C08C15-09D5-4529-BC13-E8D6794D898C}"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9360474-DEC9-4EA3-8A45-5458C704A833}" type="datetime8">
              <a:rPr lang="ar-IQ" smtClean="0"/>
              <a:pPr/>
              <a:t>05 تشرين الثاني، 18</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4C08C15-09D5-4529-BC13-E8D6794D898C}" type="slidenum">
              <a:rPr lang="ar-IQ" smtClean="0"/>
              <a:pPr/>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E2432B5-E02E-4AD5-AD55-3A0B9DE7D477}" type="datetime8">
              <a:rPr lang="ar-IQ" smtClean="0"/>
              <a:pPr/>
              <a:t>05 تشرين الثاني، 18</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4C08C15-09D5-4529-BC13-E8D6794D898C}"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endParaRPr lang="ar-IQ"/>
          </a:p>
        </p:txBody>
      </p:sp>
      <p:sp>
        <p:nvSpPr>
          <p:cNvPr id="10" name="Text Placeholder 9"/>
          <p:cNvSpPr>
            <a:spLocks noGrp="1"/>
          </p:cNvSpPr>
          <p:nvPr>
            <p:ph type="body" idx="1"/>
          </p:nvPr>
        </p:nvSpPr>
        <p:spPr/>
        <p:txBody>
          <a:bodyPr/>
          <a:lstStyle/>
          <a:p>
            <a:endParaRPr lang="ar-IQ"/>
          </a:p>
        </p:txBody>
      </p:sp>
      <p:sp>
        <p:nvSpPr>
          <p:cNvPr id="12" name="Text Placeholder 11"/>
          <p:cNvSpPr>
            <a:spLocks noGrp="1"/>
          </p:cNvSpPr>
          <p:nvPr>
            <p:ph type="body" sz="half" idx="3"/>
          </p:nvPr>
        </p:nvSpPr>
        <p:spPr/>
        <p:txBody>
          <a:bodyPr/>
          <a:lstStyle/>
          <a:p>
            <a:endParaRPr lang="ar-IQ"/>
          </a:p>
        </p:txBody>
      </p:sp>
      <p:sp>
        <p:nvSpPr>
          <p:cNvPr id="11" name="Content Placeholder 10"/>
          <p:cNvSpPr>
            <a:spLocks noGrp="1"/>
          </p:cNvSpPr>
          <p:nvPr>
            <p:ph sz="quarter" idx="2"/>
          </p:nvPr>
        </p:nvSpPr>
        <p:spPr/>
        <p:txBody>
          <a:bodyPr/>
          <a:lstStyle/>
          <a:p>
            <a:endParaRPr lang="ar-IQ"/>
          </a:p>
        </p:txBody>
      </p:sp>
      <p:sp>
        <p:nvSpPr>
          <p:cNvPr id="13" name="Content Placeholder 12"/>
          <p:cNvSpPr>
            <a:spLocks noGrp="1"/>
          </p:cNvSpPr>
          <p:nvPr>
            <p:ph sz="quarter" idx="4"/>
          </p:nvPr>
        </p:nvSpPr>
        <p:spPr>
          <a:xfrm>
            <a:off x="4357687" y="1444294"/>
            <a:ext cx="4329114" cy="3941763"/>
          </a:xfrm>
        </p:spPr>
        <p:txBody>
          <a:bodyPr/>
          <a:lstStyle/>
          <a:p>
            <a:pPr algn="l" rtl="0">
              <a:buNone/>
            </a:pPr>
            <a:r>
              <a:rPr lang="en-US" b="1" dirty="0" smtClean="0">
                <a:solidFill>
                  <a:srgbClr val="FF0000"/>
                </a:solidFill>
              </a:rPr>
              <a:t>       </a:t>
            </a:r>
            <a:r>
              <a:rPr lang="en-US" sz="3600" b="1" dirty="0" smtClean="0">
                <a:solidFill>
                  <a:srgbClr val="FF0000"/>
                </a:solidFill>
              </a:rPr>
              <a:t>ILS Technique</a:t>
            </a:r>
            <a:endParaRPr lang="en-US" b="1" dirty="0" smtClean="0">
              <a:solidFill>
                <a:srgbClr val="FF0000"/>
              </a:solidFill>
            </a:endParaRPr>
          </a:p>
          <a:p>
            <a:pPr algn="l" rtl="0">
              <a:buNone/>
            </a:pPr>
            <a:endParaRPr lang="en-US" b="1" dirty="0" smtClean="0">
              <a:solidFill>
                <a:srgbClr val="FF0000"/>
              </a:solidFill>
            </a:endParaRPr>
          </a:p>
          <a:p>
            <a:pPr algn="l" rtl="0">
              <a:buNone/>
            </a:pPr>
            <a:endParaRPr lang="en-US" b="1" dirty="0" smtClean="0">
              <a:solidFill>
                <a:srgbClr val="FF0000"/>
              </a:solidFill>
            </a:endParaRPr>
          </a:p>
          <a:p>
            <a:pPr algn="l" rtl="0">
              <a:buNone/>
            </a:pPr>
            <a:endParaRPr lang="en-US" b="1" dirty="0" smtClean="0">
              <a:solidFill>
                <a:srgbClr val="FF0000"/>
              </a:solidFill>
            </a:endParaRPr>
          </a:p>
          <a:p>
            <a:pPr algn="l" rtl="0">
              <a:buNone/>
            </a:pPr>
            <a:endParaRPr lang="en-US" b="1" dirty="0" smtClean="0">
              <a:solidFill>
                <a:srgbClr val="FF0000"/>
              </a:solidFill>
            </a:endParaRPr>
          </a:p>
          <a:p>
            <a:pPr algn="l" rtl="0">
              <a:buNone/>
            </a:pPr>
            <a:endParaRPr lang="en-US" b="1" dirty="0" smtClean="0">
              <a:solidFill>
                <a:srgbClr val="FF0000"/>
              </a:solidFill>
            </a:endParaRPr>
          </a:p>
          <a:p>
            <a:pPr algn="ctr" rtl="0">
              <a:buNone/>
            </a:pPr>
            <a:r>
              <a:rPr lang="en-US" b="1" dirty="0" smtClean="0">
                <a:solidFill>
                  <a:srgbClr val="FF0000"/>
                </a:solidFill>
              </a:rPr>
              <a:t>Prof. </a:t>
            </a:r>
            <a:r>
              <a:rPr lang="en-US" b="1" dirty="0" err="1" smtClean="0">
                <a:solidFill>
                  <a:srgbClr val="FF0000"/>
                </a:solidFill>
              </a:rPr>
              <a:t>Sawsan</a:t>
            </a:r>
            <a:r>
              <a:rPr lang="en-US" b="1" dirty="0" smtClean="0">
                <a:solidFill>
                  <a:srgbClr val="FF0000"/>
                </a:solidFill>
              </a:rPr>
              <a:t> I. </a:t>
            </a:r>
            <a:r>
              <a:rPr lang="en-US" b="1" dirty="0" err="1" smtClean="0">
                <a:solidFill>
                  <a:srgbClr val="FF0000"/>
                </a:solidFill>
              </a:rPr>
              <a:t>Habeeb</a:t>
            </a:r>
            <a:r>
              <a:rPr lang="en-US" b="1" dirty="0" smtClean="0">
                <a:solidFill>
                  <a:srgbClr val="FF0000"/>
                </a:solidFill>
              </a:rPr>
              <a:t> </a:t>
            </a:r>
            <a:endParaRPr lang="ar-IQ" dirty="0"/>
          </a:p>
        </p:txBody>
      </p:sp>
      <p:sp>
        <p:nvSpPr>
          <p:cNvPr id="6" name="Date Placeholder 5"/>
          <p:cNvSpPr>
            <a:spLocks noGrp="1"/>
          </p:cNvSpPr>
          <p:nvPr>
            <p:ph type="dt" sz="half" idx="10"/>
          </p:nvPr>
        </p:nvSpPr>
        <p:spPr/>
        <p:txBody>
          <a:bodyPr/>
          <a:lstStyle/>
          <a:p>
            <a:fld id="{C5197558-EAF0-4185-91BA-33EAAC9E7301}" type="datetime8">
              <a:rPr lang="ar-IQ" smtClean="0"/>
              <a:pPr/>
              <a:t>05 تشرين الثاني، 18</a:t>
            </a:fld>
            <a:endParaRPr lang="ar-IQ"/>
          </a:p>
        </p:txBody>
      </p:sp>
      <p:sp>
        <p:nvSpPr>
          <p:cNvPr id="8" name="Footer Placeholder 7"/>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4C08C15-09D5-4529-BC13-E8D6794D898C}" type="slidenum">
              <a:rPr lang="ar-IQ" smtClean="0"/>
              <a:pPr/>
              <a:t>1</a:t>
            </a:fld>
            <a:endParaRPr lang="ar-IQ"/>
          </a:p>
        </p:txBody>
      </p:sp>
      <p:pic>
        <p:nvPicPr>
          <p:cNvPr id="5" name="Picture 2"/>
          <p:cNvPicPr>
            <a:picLocks noChangeAspect="1" noChangeArrowheads="1"/>
          </p:cNvPicPr>
          <p:nvPr/>
        </p:nvPicPr>
        <p:blipFill>
          <a:blip r:embed="rId2"/>
          <a:srcRect/>
          <a:stretch>
            <a:fillRect/>
          </a:stretch>
        </p:blipFill>
        <p:spPr bwMode="auto">
          <a:xfrm>
            <a:off x="428597" y="285728"/>
            <a:ext cx="4143403" cy="6037806"/>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IQ" sz="3600" b="1" dirty="0" smtClean="0"/>
              <a:t>يقترح الباحثون ان مده الانصات الابتدائي لقصه المريض يجب ان لا يقل عن دقيقه في اقل تقدير.</a:t>
            </a:r>
          </a:p>
          <a:p>
            <a:pPr algn="r" rtl="1"/>
            <a:endParaRPr lang="en-US" sz="3600" b="1" dirty="0" smtClean="0"/>
          </a:p>
          <a:p>
            <a:pPr algn="r" rtl="1"/>
            <a:r>
              <a:rPr lang="ar-IQ" sz="3600" b="1" dirty="0" smtClean="0"/>
              <a:t>اثبت البحوث ان المقابله الطبيه التى امدها عشر دقائق يمكن ان تتضمن ما بين 5-6 دعوات  . بالاضافه الى التلخيص.</a:t>
            </a:r>
            <a:endParaRPr lang="en-US" sz="3600" b="1" dirty="0" smtClean="0"/>
          </a:p>
          <a:p>
            <a:pPr algn="r"/>
            <a:endParaRPr lang="ar-IQ" dirty="0"/>
          </a:p>
        </p:txBody>
      </p:sp>
      <p:sp>
        <p:nvSpPr>
          <p:cNvPr id="2" name="Title 1"/>
          <p:cNvSpPr>
            <a:spLocks noGrp="1"/>
          </p:cNvSpPr>
          <p:nvPr>
            <p:ph type="title"/>
          </p:nvPr>
        </p:nvSpPr>
        <p:spPr/>
        <p:txBody>
          <a:bodyPr>
            <a:normAutofit fontScale="90000"/>
          </a:bodyPr>
          <a:lstStyle/>
          <a:p>
            <a:pPr algn="r"/>
            <a:r>
              <a:rPr lang="ar-IQ" b="1" dirty="0" smtClean="0">
                <a:solidFill>
                  <a:srgbClr val="FF0000"/>
                </a:solidFill>
              </a:rPr>
              <a:t>ما المقدار الذي يجب الاكتفاء به من الدعوات والتلخيص</a:t>
            </a:r>
            <a:endParaRPr lang="ar-IQ" b="1"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r>
              <a:rPr lang="ar-IQ" b="1" dirty="0" smtClean="0"/>
              <a:t>1- الدعوه: تقنيه الاسئله</a:t>
            </a:r>
          </a:p>
          <a:p>
            <a:pPr algn="r"/>
            <a:endParaRPr lang="ar-IQ" b="1" dirty="0" smtClean="0"/>
          </a:p>
          <a:p>
            <a:pPr algn="r"/>
            <a:r>
              <a:rPr lang="ar-IQ" b="1" dirty="0" smtClean="0"/>
              <a:t>الاسئله المغلقه مثل </a:t>
            </a:r>
          </a:p>
          <a:p>
            <a:pPr algn="r"/>
            <a:r>
              <a:rPr lang="ar-IQ" b="1" dirty="0" smtClean="0"/>
              <a:t>- هل لديك الم ؟ نعم او لا</a:t>
            </a:r>
          </a:p>
          <a:p>
            <a:pPr algn="r"/>
            <a:r>
              <a:rPr lang="ar-IQ" b="1" dirty="0" smtClean="0"/>
              <a:t>- اين الالم ؟ هنا</a:t>
            </a:r>
          </a:p>
          <a:p>
            <a:pPr algn="r"/>
            <a:r>
              <a:rPr lang="ar-IQ" b="1" dirty="0" smtClean="0"/>
              <a:t>- ما مده الالم؟ 4 ساعات</a:t>
            </a:r>
          </a:p>
          <a:p>
            <a:pPr algn="r"/>
            <a:r>
              <a:rPr lang="ar-IQ" b="1" dirty="0" smtClean="0"/>
              <a:t>- هل ينتقل الالم من منطقه الى اخرى؟نعم</a:t>
            </a:r>
          </a:p>
          <a:p>
            <a:pPr algn="r"/>
            <a:r>
              <a:rPr lang="ar-IQ" b="1" dirty="0" smtClean="0"/>
              <a:t>عندما يستعمل الطبيب الاسئله المغلقه في بدايه الحوار سيقع بمشكله كبيره لا يتخلص منها الا بصعوبه</a:t>
            </a:r>
            <a:endParaRPr lang="ar-IQ" b="1" dirty="0"/>
          </a:p>
        </p:txBody>
      </p:sp>
      <p:sp>
        <p:nvSpPr>
          <p:cNvPr id="2" name="Title 1"/>
          <p:cNvSpPr>
            <a:spLocks noGrp="1"/>
          </p:cNvSpPr>
          <p:nvPr>
            <p:ph type="title"/>
          </p:nvPr>
        </p:nvSpPr>
        <p:spPr/>
        <p:txBody>
          <a:bodyPr/>
          <a:lstStyle/>
          <a:p>
            <a:pPr algn="ctr"/>
            <a:r>
              <a:rPr lang="ar-IQ" b="1" dirty="0" smtClean="0">
                <a:solidFill>
                  <a:srgbClr val="FF0000"/>
                </a:solidFill>
              </a:rPr>
              <a:t>تقنيات الحوار الطبي</a:t>
            </a:r>
            <a:endParaRPr lang="ar-IQ" b="1"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r"/>
            <a:r>
              <a:rPr lang="ar-IQ" dirty="0" smtClean="0"/>
              <a:t>زارتني مريضه في الخمسينات من العمر تشكو من الم المفاصل والركبتين</a:t>
            </a:r>
          </a:p>
          <a:p>
            <a:pPr algn="r"/>
            <a:r>
              <a:rPr lang="ar-IQ" dirty="0" smtClean="0"/>
              <a:t>فسالتها عن بدايه المرض فقالت من مده</a:t>
            </a:r>
          </a:p>
          <a:p>
            <a:pPr algn="r"/>
            <a:r>
              <a:rPr lang="ar-IQ" dirty="0" smtClean="0"/>
              <a:t>فقلت لها كم المده؟ فقالت من فتره من الزمن</a:t>
            </a:r>
          </a:p>
          <a:p>
            <a:pPr algn="r"/>
            <a:r>
              <a:rPr lang="ar-IQ" dirty="0" smtClean="0"/>
              <a:t>فقلت لها كم الفتره الزمنيه؟ فقالت من زمان</a:t>
            </a:r>
          </a:p>
          <a:p>
            <a:pPr algn="r"/>
            <a:r>
              <a:rPr lang="ar-IQ" dirty="0" smtClean="0"/>
              <a:t>كم من السنين؟ فقالت بعد ولاده طفلي الصغير</a:t>
            </a:r>
            <a:r>
              <a:rPr lang="en-US" dirty="0" smtClean="0"/>
              <a:t> </a:t>
            </a:r>
            <a:r>
              <a:rPr lang="ar-IQ" dirty="0" smtClean="0"/>
              <a:t> فقلت لها </a:t>
            </a:r>
            <a:r>
              <a:rPr lang="en-US" dirty="0" smtClean="0"/>
              <a:t>           </a:t>
            </a:r>
            <a:r>
              <a:rPr lang="ar-IQ" dirty="0" smtClean="0"/>
              <a:t>يعني</a:t>
            </a:r>
            <a:endParaRPr lang="ar-IQ" dirty="0"/>
          </a:p>
        </p:txBody>
      </p:sp>
      <p:sp>
        <p:nvSpPr>
          <p:cNvPr id="2" name="Title 1"/>
          <p:cNvSpPr>
            <a:spLocks noGrp="1"/>
          </p:cNvSpPr>
          <p:nvPr>
            <p:ph type="title"/>
          </p:nvPr>
        </p:nvSpPr>
        <p:spPr/>
        <p:txBody>
          <a:bodyPr/>
          <a:lstStyle/>
          <a:p>
            <a:endParaRPr lang="ar-IQ"/>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r>
              <a:rPr lang="ar-IQ" b="1" dirty="0" smtClean="0"/>
              <a:t>تفضل انا  في خدمتك؟</a:t>
            </a:r>
          </a:p>
          <a:p>
            <a:pPr algn="r"/>
            <a:r>
              <a:rPr lang="ar-IQ" b="1" dirty="0" smtClean="0"/>
              <a:t>- اخبرني, ما الذي دعاك لزيارتي في هذا اليوم البارد</a:t>
            </a:r>
          </a:p>
          <a:p>
            <a:pPr algn="r"/>
            <a:r>
              <a:rPr lang="ar-IQ" b="1" dirty="0" smtClean="0"/>
              <a:t>- شنو الخلاك تتعنى وتجيني بهذا اليوم</a:t>
            </a:r>
          </a:p>
          <a:p>
            <a:pPr algn="r"/>
            <a:r>
              <a:rPr lang="ar-IQ" b="1" dirty="0" smtClean="0"/>
              <a:t>- عماذا ترغب ان نتكلم؟</a:t>
            </a:r>
          </a:p>
          <a:p>
            <a:pPr algn="r"/>
            <a:r>
              <a:rPr lang="ar-IQ" b="1" dirty="0" smtClean="0"/>
              <a:t>- حجيلي ... اليوم جاي على شنو؟</a:t>
            </a:r>
          </a:p>
          <a:p>
            <a:pPr algn="r"/>
            <a:r>
              <a:rPr lang="ar-IQ" b="1" dirty="0" smtClean="0"/>
              <a:t>- ماذا استطيع ان اعمل لك؟</a:t>
            </a:r>
          </a:p>
          <a:p>
            <a:pPr algn="r"/>
            <a:r>
              <a:rPr lang="ar-IQ" b="1" dirty="0" smtClean="0"/>
              <a:t>- كيف حالك ؟شلونك؟</a:t>
            </a:r>
          </a:p>
          <a:p>
            <a:pPr algn="r"/>
            <a:r>
              <a:rPr lang="ar-IQ" b="1" dirty="0" smtClean="0"/>
              <a:t>في المراجعه الثانيه يمكن السؤال؟</a:t>
            </a:r>
          </a:p>
          <a:p>
            <a:pPr algn="r"/>
            <a:r>
              <a:rPr lang="ar-IQ" b="1" dirty="0" smtClean="0"/>
              <a:t>كيف تسير الامور؟او ما الجديد</a:t>
            </a:r>
            <a:endParaRPr lang="ar-IQ" b="1" dirty="0"/>
          </a:p>
        </p:txBody>
      </p:sp>
      <p:sp>
        <p:nvSpPr>
          <p:cNvPr id="2" name="Title 1"/>
          <p:cNvSpPr>
            <a:spLocks noGrp="1"/>
          </p:cNvSpPr>
          <p:nvPr>
            <p:ph type="title"/>
          </p:nvPr>
        </p:nvSpPr>
        <p:spPr/>
        <p:txBody>
          <a:bodyPr>
            <a:normAutofit/>
          </a:bodyPr>
          <a:lstStyle/>
          <a:p>
            <a:pPr algn="ctr"/>
            <a:r>
              <a:rPr lang="ar-IQ" dirty="0" smtClean="0"/>
              <a:t>ا</a:t>
            </a:r>
            <a:r>
              <a:rPr lang="ar-IQ" sz="5400" b="1" dirty="0" smtClean="0">
                <a:solidFill>
                  <a:srgbClr val="FF0000"/>
                </a:solidFill>
              </a:rPr>
              <a:t>لاسئله المفتوحه النهايات</a:t>
            </a:r>
            <a:endParaRPr lang="ar-IQ" sz="5400" b="1"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IQ" dirty="0"/>
          </a:p>
        </p:txBody>
      </p:sp>
      <p:sp>
        <p:nvSpPr>
          <p:cNvPr id="2" name="Title 1"/>
          <p:cNvSpPr>
            <a:spLocks noGrp="1"/>
          </p:cNvSpPr>
          <p:nvPr>
            <p:ph type="title"/>
          </p:nvPr>
        </p:nvSpPr>
        <p:spPr/>
        <p:txBody>
          <a:bodyPr/>
          <a:lstStyle/>
          <a:p>
            <a:pPr algn="ctr"/>
            <a:endParaRPr lang="ar-IQ" dirty="0"/>
          </a:p>
        </p:txBody>
      </p:sp>
      <p:sp>
        <p:nvSpPr>
          <p:cNvPr id="5" name="Isosceles Triangle 4"/>
          <p:cNvSpPr/>
          <p:nvPr/>
        </p:nvSpPr>
        <p:spPr>
          <a:xfrm>
            <a:off x="1828800" y="2438400"/>
            <a:ext cx="5791200" cy="914400"/>
          </a:xfrm>
          <a:prstGeom prst="triangle">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smtClean="0"/>
              <a:t>الاسئله مفتوحه النهايات</a:t>
            </a:r>
            <a:endParaRPr lang="ar-IQ" sz="2400" b="1" dirty="0">
              <a:solidFill>
                <a:schemeClr val="bg1"/>
              </a:solidFill>
            </a:endParaRPr>
          </a:p>
        </p:txBody>
      </p:sp>
      <p:sp>
        <p:nvSpPr>
          <p:cNvPr id="7" name="Isosceles Triangle 6"/>
          <p:cNvSpPr/>
          <p:nvPr/>
        </p:nvSpPr>
        <p:spPr>
          <a:xfrm>
            <a:off x="1752600" y="3581400"/>
            <a:ext cx="5867400"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b="1" dirty="0" smtClean="0"/>
              <a:t>اسئله </a:t>
            </a:r>
            <a:r>
              <a:rPr lang="ar-IQ" sz="2800" b="1" dirty="0" smtClean="0"/>
              <a:t>مفتوحة ومحدده</a:t>
            </a:r>
            <a:endParaRPr lang="ar-IQ" sz="2800" b="1" dirty="0"/>
          </a:p>
        </p:txBody>
      </p:sp>
      <p:sp>
        <p:nvSpPr>
          <p:cNvPr id="8" name="Isosceles Triangle 7"/>
          <p:cNvSpPr/>
          <p:nvPr/>
        </p:nvSpPr>
        <p:spPr>
          <a:xfrm>
            <a:off x="1752600" y="4419600"/>
            <a:ext cx="6096000" cy="1219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b="1" dirty="0" smtClean="0"/>
              <a:t>اسئله مغلقة</a:t>
            </a:r>
            <a:endParaRPr lang="ar-IQ" sz="36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662" y="1785926"/>
            <a:ext cx="7815262" cy="4074676"/>
          </a:xfrm>
        </p:spPr>
        <p:style>
          <a:lnRef idx="2">
            <a:schemeClr val="accent2"/>
          </a:lnRef>
          <a:fillRef idx="1">
            <a:schemeClr val="lt1"/>
          </a:fillRef>
          <a:effectRef idx="0">
            <a:schemeClr val="accent2"/>
          </a:effectRef>
          <a:fontRef idx="minor">
            <a:schemeClr val="dk1"/>
          </a:fontRef>
        </p:style>
        <p:txBody>
          <a:bodyPr>
            <a:noAutofit/>
          </a:bodyPr>
          <a:lstStyle/>
          <a:p>
            <a:pPr algn="l">
              <a:buNone/>
            </a:pPr>
            <a:r>
              <a:rPr lang="en-US" sz="4000" b="1" dirty="0" smtClean="0">
                <a:cs typeface="+mj-cs"/>
              </a:rPr>
              <a:t>“Listen to the patient, he is telling you the diagnosis”</a:t>
            </a:r>
            <a:r>
              <a:rPr lang="ar-SA" sz="3200" b="1" dirty="0" smtClean="0">
                <a:cs typeface="+mj-cs"/>
              </a:rPr>
              <a:t/>
            </a:r>
            <a:br>
              <a:rPr lang="ar-SA" sz="3200" b="1" dirty="0" smtClean="0">
                <a:cs typeface="+mj-cs"/>
              </a:rPr>
            </a:br>
            <a:r>
              <a:rPr lang="en-US" sz="2400" b="1" dirty="0" smtClean="0">
                <a:cs typeface="+mj-cs"/>
              </a:rPr>
              <a:t>Sir William Osler, 1904</a:t>
            </a:r>
          </a:p>
          <a:p>
            <a:pPr algn="l">
              <a:buNone/>
            </a:pPr>
            <a:endParaRPr lang="en-US" sz="3200" b="1" dirty="0" smtClean="0">
              <a:cs typeface="+mj-cs"/>
            </a:endParaRPr>
          </a:p>
          <a:p>
            <a:pPr marL="0" indent="0" algn="ctr">
              <a:buNone/>
            </a:pPr>
            <a:r>
              <a:rPr lang="ar-SA" sz="4400" b="1" dirty="0" smtClean="0">
                <a:latin typeface="Arabic Typesetting" panose="03020402040406030203" pitchFamily="66" charset="-78"/>
                <a:cs typeface="+mj-cs"/>
              </a:rPr>
              <a:t>(أنصت </a:t>
            </a:r>
            <a:r>
              <a:rPr lang="ar-SA" sz="4400" b="1" dirty="0">
                <a:latin typeface="Arabic Typesetting" panose="03020402040406030203" pitchFamily="66" charset="-78"/>
                <a:cs typeface="+mj-cs"/>
              </a:rPr>
              <a:t>إلى </a:t>
            </a:r>
            <a:r>
              <a:rPr lang="ar-SA" sz="4400" b="1" dirty="0" smtClean="0">
                <a:latin typeface="Arabic Typesetting" panose="03020402040406030203" pitchFamily="66" charset="-78"/>
                <a:cs typeface="+mj-cs"/>
              </a:rPr>
              <a:t>المريض</a:t>
            </a:r>
            <a:r>
              <a:rPr lang="ar-IQ" sz="4400" b="1" dirty="0" smtClean="0">
                <a:latin typeface="Arabic Typesetting" panose="03020402040406030203" pitchFamily="66" charset="-78"/>
                <a:cs typeface="+mj-cs"/>
              </a:rPr>
              <a:t>،</a:t>
            </a:r>
            <a:r>
              <a:rPr lang="ar-SA" sz="4400" b="1" dirty="0" smtClean="0">
                <a:latin typeface="Arabic Typesetting" panose="03020402040406030203" pitchFamily="66" charset="-78"/>
                <a:cs typeface="+mj-cs"/>
              </a:rPr>
              <a:t> </a:t>
            </a:r>
            <a:r>
              <a:rPr lang="ar-SA" sz="4400" b="1" dirty="0">
                <a:latin typeface="Arabic Typesetting" panose="03020402040406030203" pitchFamily="66" charset="-78"/>
                <a:cs typeface="+mj-cs"/>
              </a:rPr>
              <a:t>سينبئك </a:t>
            </a:r>
            <a:r>
              <a:rPr lang="ar-SA" sz="4400" b="1" dirty="0" smtClean="0">
                <a:latin typeface="Arabic Typesetting" panose="03020402040406030203" pitchFamily="66" charset="-78"/>
                <a:cs typeface="+mj-cs"/>
              </a:rPr>
              <a:t>التشخيص)</a:t>
            </a:r>
            <a:endParaRPr lang="ar-IQ" sz="4400" b="1" dirty="0" smtClean="0">
              <a:latin typeface="Arabic Typesetting" panose="03020402040406030203" pitchFamily="66" charset="-78"/>
              <a:cs typeface="+mj-cs"/>
            </a:endParaRPr>
          </a:p>
          <a:p>
            <a:pPr marL="0" indent="0" algn="l">
              <a:buNone/>
            </a:pPr>
            <a:r>
              <a:rPr lang="ar-SA" sz="4400" b="1" dirty="0" smtClean="0">
                <a:latin typeface="Arabic Typesetting" panose="03020402040406030203" pitchFamily="66" charset="-78"/>
                <a:cs typeface="+mj-cs"/>
              </a:rPr>
              <a:t> </a:t>
            </a:r>
            <a:r>
              <a:rPr lang="ar-SA" sz="4400" b="1" dirty="0">
                <a:latin typeface="Arabic Typesetting" panose="03020402040406030203" pitchFamily="66" charset="-78"/>
                <a:cs typeface="+mj-cs"/>
              </a:rPr>
              <a:t>وليم اوسلر</a:t>
            </a:r>
            <a:endParaRPr lang="en-US" sz="6000" b="1" dirty="0">
              <a:latin typeface="Arabic Typesetting" panose="03020402040406030203" pitchFamily="66" charset="-78"/>
              <a:cs typeface="+mj-cs"/>
            </a:endParaRPr>
          </a:p>
          <a:p>
            <a:pPr marL="0" indent="0" algn="ctr">
              <a:buNone/>
            </a:pPr>
            <a:endParaRPr lang="ar-IQ" sz="6000" b="1" dirty="0">
              <a:latin typeface="Arabic Typesetting" panose="03020402040406030203" pitchFamily="66" charset="-78"/>
              <a:cs typeface="+mj-cs"/>
            </a:endParaRPr>
          </a:p>
        </p:txBody>
      </p:sp>
      <p:sp>
        <p:nvSpPr>
          <p:cNvPr id="4" name="Date Placeholder 3"/>
          <p:cNvSpPr>
            <a:spLocks noGrp="1"/>
          </p:cNvSpPr>
          <p:nvPr>
            <p:ph type="dt" sz="half" idx="10"/>
          </p:nvPr>
        </p:nvSpPr>
        <p:spPr/>
        <p:txBody>
          <a:bodyPr/>
          <a:lstStyle/>
          <a:p>
            <a:fld id="{B9F74ABB-8CD2-4737-AB89-EC7B6EC49248}" type="datetime8">
              <a:rPr lang="ar-IQ" smtClean="0"/>
              <a:pPr/>
              <a:t>05 تشرين الثاني، 18</a:t>
            </a:fld>
            <a:endParaRPr lang="ar-IQ"/>
          </a:p>
        </p:txBody>
      </p:sp>
      <p:sp>
        <p:nvSpPr>
          <p:cNvPr id="6" name="Footer Placeholder 5"/>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4C08C15-09D5-4529-BC13-E8D6794D898C}" type="slidenum">
              <a:rPr lang="ar-IQ" smtClean="0"/>
              <a:pPr/>
              <a:t>15</a:t>
            </a:fld>
            <a:endParaRPr lang="ar-IQ"/>
          </a:p>
        </p:txBody>
      </p:sp>
      <p:sp>
        <p:nvSpPr>
          <p:cNvPr id="2" name="Title 1"/>
          <p:cNvSpPr>
            <a:spLocks noGrp="1"/>
          </p:cNvSpPr>
          <p:nvPr>
            <p:ph type="title"/>
          </p:nvPr>
        </p:nvSpPr>
        <p:spPr>
          <a:xfrm>
            <a:off x="928662" y="274638"/>
            <a:ext cx="7758138" cy="1143000"/>
          </a:xfrm>
        </p:spPr>
        <p:style>
          <a:lnRef idx="2">
            <a:schemeClr val="accent2"/>
          </a:lnRef>
          <a:fillRef idx="1">
            <a:schemeClr val="lt1"/>
          </a:fillRef>
          <a:effectRef idx="0">
            <a:schemeClr val="accent2"/>
          </a:effectRef>
          <a:fontRef idx="minor">
            <a:schemeClr val="dk1"/>
          </a:fontRef>
        </p:style>
        <p:txBody>
          <a:bodyPr/>
          <a:lstStyle/>
          <a:p>
            <a:pPr algn="ctr"/>
            <a:r>
              <a:rPr lang="ar-IQ" b="1" dirty="0" smtClean="0">
                <a:latin typeface="Arabic Typesetting" panose="03020402040406030203" pitchFamily="66" charset="-78"/>
                <a:cs typeface="Arabic Typesetting" panose="03020402040406030203" pitchFamily="66" charset="-78"/>
              </a:rPr>
              <a:t>حكمة طبية</a:t>
            </a:r>
            <a:endParaRPr lang="ar-IQ" b="1"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23320625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36373"/>
            <a:ext cx="7886700" cy="4940591"/>
          </a:xfrm>
          <a:solidFill>
            <a:schemeClr val="tx2">
              <a:lumMod val="40000"/>
              <a:lumOff val="60000"/>
            </a:schemeClr>
          </a:solidFill>
        </p:spPr>
        <p:txBody>
          <a:bodyPr>
            <a:normAutofit/>
          </a:bodyPr>
          <a:lstStyle/>
          <a:p>
            <a:pPr marL="0" indent="0" algn="ctr">
              <a:buNone/>
            </a:pPr>
            <a:endParaRPr lang="ar-IQ" sz="3600" b="1" dirty="0" smtClean="0"/>
          </a:p>
          <a:p>
            <a:pPr marL="0" indent="0" algn="ctr">
              <a:buNone/>
            </a:pPr>
            <a:endParaRPr lang="ar-IQ" sz="3600" b="1" dirty="0"/>
          </a:p>
          <a:p>
            <a:pPr marL="0" indent="0" algn="ctr">
              <a:buNone/>
            </a:pPr>
            <a:endParaRPr lang="ar-IQ" sz="3600" b="1" dirty="0" smtClean="0"/>
          </a:p>
          <a:p>
            <a:pPr marL="0" indent="0" algn="ctr">
              <a:buNone/>
            </a:pPr>
            <a:r>
              <a:rPr lang="ar-SA" sz="4800" b="1" dirty="0" smtClean="0">
                <a:latin typeface="Traditional Arabic" panose="02020603050405020304" pitchFamily="18" charset="-78"/>
                <a:cs typeface="Traditional Arabic" panose="02020603050405020304" pitchFamily="18" charset="-78"/>
              </a:rPr>
              <a:t>تقول العرب </a:t>
            </a:r>
          </a:p>
          <a:p>
            <a:pPr marL="0" indent="0" algn="ctr">
              <a:buNone/>
            </a:pPr>
            <a:r>
              <a:rPr lang="en-US" sz="4800" b="1" dirty="0" smtClean="0">
                <a:latin typeface="Traditional Arabic" panose="02020603050405020304" pitchFamily="18" charset="-78"/>
                <a:cs typeface="Traditional Arabic" panose="02020603050405020304" pitchFamily="18" charset="-78"/>
              </a:rPr>
              <a:t>”</a:t>
            </a:r>
            <a:r>
              <a:rPr lang="ar-SA" sz="4800" b="1" dirty="0" smtClean="0">
                <a:latin typeface="Traditional Arabic" panose="02020603050405020304" pitchFamily="18" charset="-78"/>
                <a:cs typeface="Traditional Arabic" panose="02020603050405020304" pitchFamily="18" charset="-78"/>
              </a:rPr>
              <a:t>تعلم </a:t>
            </a:r>
            <a:r>
              <a:rPr lang="ar-SA" sz="4800" b="1" dirty="0">
                <a:latin typeface="Traditional Arabic" panose="02020603050405020304" pitchFamily="18" charset="-78"/>
                <a:cs typeface="Traditional Arabic" panose="02020603050405020304" pitchFamily="18" charset="-78"/>
              </a:rPr>
              <a:t>حسن الاستماع قبل أن تتعلم حسن </a:t>
            </a:r>
            <a:r>
              <a:rPr lang="ar-SA" sz="4800" b="1" dirty="0" smtClean="0">
                <a:latin typeface="Traditional Arabic" panose="02020603050405020304" pitchFamily="18" charset="-78"/>
                <a:cs typeface="Traditional Arabic" panose="02020603050405020304" pitchFamily="18" charset="-78"/>
              </a:rPr>
              <a:t>الكلام </a:t>
            </a:r>
            <a:r>
              <a:rPr lang="en-US" sz="4800" b="1" dirty="0" smtClean="0">
                <a:latin typeface="Traditional Arabic" panose="02020603050405020304" pitchFamily="18" charset="-78"/>
                <a:cs typeface="Traditional Arabic" panose="02020603050405020304" pitchFamily="18" charset="-78"/>
              </a:rPr>
              <a:t> “</a:t>
            </a:r>
            <a:endParaRPr lang="ar-IQ" sz="4800" b="1" dirty="0" smtClean="0">
              <a:latin typeface="Traditional Arabic" panose="02020603050405020304" pitchFamily="18" charset="-78"/>
              <a:cs typeface="Traditional Arabic" panose="02020603050405020304" pitchFamily="18" charset="-78"/>
            </a:endParaRPr>
          </a:p>
          <a:p>
            <a:pPr marL="0" indent="0" algn="ctr">
              <a:buNone/>
            </a:pPr>
            <a:endParaRPr lang="ar-IQ" sz="4800" b="1" dirty="0">
              <a:latin typeface="Traditional Arabic" panose="02020603050405020304" pitchFamily="18" charset="-78"/>
              <a:cs typeface="Traditional Arabic" panose="02020603050405020304" pitchFamily="18" charset="-78"/>
            </a:endParaRPr>
          </a:p>
        </p:txBody>
      </p:sp>
      <p:sp>
        <p:nvSpPr>
          <p:cNvPr id="4" name="Date Placeholder 3"/>
          <p:cNvSpPr>
            <a:spLocks noGrp="1"/>
          </p:cNvSpPr>
          <p:nvPr>
            <p:ph type="dt" sz="half" idx="10"/>
          </p:nvPr>
        </p:nvSpPr>
        <p:spPr/>
        <p:txBody>
          <a:bodyPr/>
          <a:lstStyle/>
          <a:p>
            <a:fld id="{6239B5BA-C563-4FDC-9B09-9850331D23F7}" type="datetime8">
              <a:rPr lang="ar-IQ" smtClean="0"/>
              <a:pPr/>
              <a:t>05 تشرين الثاني، 18</a:t>
            </a:fld>
            <a:endParaRPr lang="ar-IQ"/>
          </a:p>
        </p:txBody>
      </p:sp>
      <p:sp>
        <p:nvSpPr>
          <p:cNvPr id="6" name="Footer Placeholder 5"/>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4C08C15-09D5-4529-BC13-E8D6794D898C}" type="slidenum">
              <a:rPr lang="ar-IQ" smtClean="0"/>
              <a:pPr/>
              <a:t>16</a:t>
            </a:fld>
            <a:endParaRPr lang="ar-IQ"/>
          </a:p>
        </p:txBody>
      </p:sp>
    </p:spTree>
    <p:extLst>
      <p:ext uri="{BB962C8B-B14F-4D97-AF65-F5344CB8AC3E}">
        <p14:creationId xmlns:p14="http://schemas.microsoft.com/office/powerpoint/2010/main" xmlns="" val="30524632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70672"/>
            <a:ext cx="7886700" cy="5206292"/>
          </a:xfrm>
          <a:solidFill>
            <a:schemeClr val="accent2">
              <a:lumMod val="20000"/>
              <a:lumOff val="80000"/>
            </a:schemeClr>
          </a:solidFill>
        </p:spPr>
        <p:txBody>
          <a:bodyPr>
            <a:normAutofit fontScale="92500" lnSpcReduction="10000"/>
          </a:bodyPr>
          <a:lstStyle/>
          <a:p>
            <a:pPr marL="0" indent="0">
              <a:buNone/>
            </a:pPr>
            <a:endParaRPr lang="ar-IQ" sz="3600" b="1" dirty="0"/>
          </a:p>
          <a:p>
            <a:pPr marL="0" indent="0">
              <a:buNone/>
            </a:pPr>
            <a:r>
              <a:rPr lang="ar-SA" sz="4400" b="1" dirty="0">
                <a:latin typeface="Traditional Arabic" panose="02020603050405020304" pitchFamily="18" charset="-78"/>
                <a:cs typeface="Traditional Arabic" panose="02020603050405020304" pitchFamily="18" charset="-78"/>
              </a:rPr>
              <a:t>هناك </a:t>
            </a:r>
            <a:r>
              <a:rPr lang="ar-IQ" sz="4400" b="1" dirty="0" smtClean="0">
                <a:latin typeface="Traditional Arabic" panose="02020603050405020304" pitchFamily="18" charset="-78"/>
                <a:cs typeface="Traditional Arabic" panose="02020603050405020304" pitchFamily="18" charset="-78"/>
              </a:rPr>
              <a:t>خمس</a:t>
            </a:r>
            <a:r>
              <a:rPr lang="ar-SA" sz="4400" b="1" dirty="0" smtClean="0">
                <a:latin typeface="Traditional Arabic" panose="02020603050405020304" pitchFamily="18" charset="-78"/>
                <a:cs typeface="Traditional Arabic" panose="02020603050405020304" pitchFamily="18" charset="-78"/>
              </a:rPr>
              <a:t> </a:t>
            </a:r>
            <a:r>
              <a:rPr lang="ar-SA" sz="4400" b="1" dirty="0">
                <a:latin typeface="Traditional Arabic" panose="02020603050405020304" pitchFamily="18" charset="-78"/>
                <a:cs typeface="Traditional Arabic" panose="02020603050405020304" pitchFamily="18" charset="-78"/>
              </a:rPr>
              <a:t>مصطلحات مهمة في اللغة العربية في هذا </a:t>
            </a:r>
            <a:r>
              <a:rPr lang="ar-SA" sz="4400" b="1" dirty="0" smtClean="0">
                <a:latin typeface="Traditional Arabic" panose="02020603050405020304" pitchFamily="18" charset="-78"/>
                <a:cs typeface="Traditional Arabic" panose="02020603050405020304" pitchFamily="18" charset="-78"/>
              </a:rPr>
              <a:t>المجال</a:t>
            </a:r>
            <a:r>
              <a:rPr lang="ar-IQ" sz="4400" b="1" dirty="0" smtClean="0">
                <a:latin typeface="Traditional Arabic" panose="02020603050405020304" pitchFamily="18" charset="-78"/>
                <a:cs typeface="Traditional Arabic" panose="02020603050405020304" pitchFamily="18" charset="-78"/>
              </a:rPr>
              <a:t>:</a:t>
            </a:r>
          </a:p>
          <a:p>
            <a:pPr algn="ctr">
              <a:buFont typeface="Wingdings" panose="05000000000000000000" pitchFamily="2" charset="2"/>
              <a:buChar char="ü"/>
            </a:pPr>
            <a:r>
              <a:rPr lang="ar-IQ" sz="4400" b="1" dirty="0" smtClean="0">
                <a:latin typeface="Traditional Arabic" panose="02020603050405020304" pitchFamily="18" charset="-78"/>
                <a:cs typeface="Traditional Arabic" panose="02020603050405020304" pitchFamily="18" charset="-78"/>
              </a:rPr>
              <a:t>الصمت</a:t>
            </a:r>
          </a:p>
          <a:p>
            <a:pPr algn="ctr">
              <a:buFont typeface="Wingdings" panose="05000000000000000000" pitchFamily="2" charset="2"/>
              <a:buChar char="ü"/>
            </a:pPr>
            <a:r>
              <a:rPr lang="ar-IQ" sz="4400" b="1" dirty="0" smtClean="0">
                <a:latin typeface="Traditional Arabic" panose="02020603050405020304" pitchFamily="18" charset="-78"/>
                <a:cs typeface="Traditional Arabic" panose="02020603050405020304" pitchFamily="18" charset="-78"/>
              </a:rPr>
              <a:t>السمع </a:t>
            </a:r>
          </a:p>
          <a:p>
            <a:pPr algn="ctr">
              <a:buFont typeface="Wingdings" panose="05000000000000000000" pitchFamily="2" charset="2"/>
              <a:buChar char="ü"/>
            </a:pPr>
            <a:r>
              <a:rPr lang="ar-IQ" sz="4400" b="1" dirty="0" smtClean="0">
                <a:latin typeface="Traditional Arabic" panose="02020603050405020304" pitchFamily="18" charset="-78"/>
                <a:cs typeface="Traditional Arabic" panose="02020603050405020304" pitchFamily="18" charset="-78"/>
              </a:rPr>
              <a:t>الاصغاء </a:t>
            </a:r>
          </a:p>
          <a:p>
            <a:pPr algn="ctr">
              <a:buFont typeface="Wingdings" panose="05000000000000000000" pitchFamily="2" charset="2"/>
              <a:buChar char="ü"/>
            </a:pPr>
            <a:r>
              <a:rPr lang="ar-IQ" sz="4400" b="1" dirty="0" smtClean="0">
                <a:latin typeface="Traditional Arabic" panose="02020603050405020304" pitchFamily="18" charset="-78"/>
                <a:cs typeface="Traditional Arabic" panose="02020603050405020304" pitchFamily="18" charset="-78"/>
              </a:rPr>
              <a:t>الاستماع </a:t>
            </a:r>
          </a:p>
          <a:p>
            <a:pPr algn="ctr">
              <a:buFont typeface="Wingdings" panose="05000000000000000000" pitchFamily="2" charset="2"/>
              <a:buChar char="ü"/>
            </a:pPr>
            <a:r>
              <a:rPr lang="ar-IQ" sz="4400" b="1" dirty="0" smtClean="0">
                <a:latin typeface="Traditional Arabic" panose="02020603050405020304" pitchFamily="18" charset="-78"/>
                <a:cs typeface="Traditional Arabic" panose="02020603050405020304" pitchFamily="18" charset="-78"/>
              </a:rPr>
              <a:t>الانصات</a:t>
            </a:r>
            <a:endParaRPr lang="ar-IQ" sz="4400" b="1" dirty="0">
              <a:latin typeface="Traditional Arabic" panose="02020603050405020304" pitchFamily="18" charset="-78"/>
              <a:cs typeface="Traditional Arabic" panose="02020603050405020304" pitchFamily="18" charset="-78"/>
            </a:endParaRPr>
          </a:p>
        </p:txBody>
      </p:sp>
      <p:sp>
        <p:nvSpPr>
          <p:cNvPr id="4" name="Date Placeholder 3"/>
          <p:cNvSpPr>
            <a:spLocks noGrp="1"/>
          </p:cNvSpPr>
          <p:nvPr>
            <p:ph type="dt" sz="half" idx="10"/>
          </p:nvPr>
        </p:nvSpPr>
        <p:spPr/>
        <p:txBody>
          <a:bodyPr/>
          <a:lstStyle/>
          <a:p>
            <a:fld id="{157E26D0-7498-4E72-AD3B-C50F511DD556}" type="datetime8">
              <a:rPr lang="ar-IQ" smtClean="0"/>
              <a:pPr/>
              <a:t>05 تشرين الثاني، 18</a:t>
            </a:fld>
            <a:endParaRPr lang="ar-IQ"/>
          </a:p>
        </p:txBody>
      </p:sp>
      <p:sp>
        <p:nvSpPr>
          <p:cNvPr id="6" name="Footer Placeholder 5"/>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4C08C15-09D5-4529-BC13-E8D6794D898C}" type="slidenum">
              <a:rPr lang="ar-IQ" smtClean="0"/>
              <a:pPr/>
              <a:t>17</a:t>
            </a:fld>
            <a:endParaRPr lang="ar-IQ"/>
          </a:p>
        </p:txBody>
      </p:sp>
    </p:spTree>
    <p:extLst>
      <p:ext uri="{BB962C8B-B14F-4D97-AF65-F5344CB8AC3E}">
        <p14:creationId xmlns:p14="http://schemas.microsoft.com/office/powerpoint/2010/main" xmlns="" val="537210849"/>
      </p:ext>
    </p:extLst>
  </p:cSld>
  <p:clrMapOvr>
    <a:masterClrMapping/>
  </p:clrMapOvr>
  <p:transition advTm="2231">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sz="3600" b="1" dirty="0" smtClean="0">
                <a:cs typeface="+mj-cs"/>
              </a:rPr>
              <a:t>الاستماع اوالإنصات : إدراك المسموع،  والإنصات، السكوت بغية الاستماع لشيء ما، </a:t>
            </a:r>
          </a:p>
          <a:p>
            <a:r>
              <a:rPr lang="ar-IQ" sz="3600" b="1" dirty="0" smtClean="0">
                <a:cs typeface="+mj-cs"/>
              </a:rPr>
              <a:t>وعلى ذلك فقد جمع الله بينهما في قوله: وإذا قُرئ الْقُرْآنُ فاسْتمعُوا لهُ وأ نصتُوا لعلَّكُمْ ترُوحمُون "الأعراف: 204 "، </a:t>
            </a:r>
          </a:p>
          <a:p>
            <a:r>
              <a:rPr lang="ar-IQ" sz="3600" b="1" dirty="0" smtClean="0">
                <a:cs typeface="+mj-cs"/>
              </a:rPr>
              <a:t>وتتم مهارة الإنصات بإتقان مهارة الاستماع.</a:t>
            </a:r>
            <a:endParaRPr lang="ar-IQ" sz="3600" b="1" dirty="0">
              <a:cs typeface="+mj-cs"/>
            </a:endParaRPr>
          </a:p>
        </p:txBody>
      </p:sp>
      <p:sp>
        <p:nvSpPr>
          <p:cNvPr id="4" name="Date Placeholder 3"/>
          <p:cNvSpPr>
            <a:spLocks noGrp="1"/>
          </p:cNvSpPr>
          <p:nvPr>
            <p:ph type="dt" sz="half" idx="10"/>
          </p:nvPr>
        </p:nvSpPr>
        <p:spPr/>
        <p:txBody>
          <a:bodyPr/>
          <a:lstStyle/>
          <a:p>
            <a:fld id="{DCD0622C-9E39-4A9D-895B-6CF01F7F3BEF}" type="datetime8">
              <a:rPr lang="ar-IQ" smtClean="0"/>
              <a:pPr/>
              <a:t>05 تشرين الثاني، 18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C08C15-09D5-4529-BC13-E8D6794D898C}" type="slidenum">
              <a:rPr lang="ar-IQ" smtClean="0"/>
              <a:pPr/>
              <a:t>18</a:t>
            </a:fld>
            <a:endParaRPr lang="ar-IQ"/>
          </a:p>
        </p:txBody>
      </p:sp>
      <p:sp>
        <p:nvSpPr>
          <p:cNvPr id="2" name="Title 1"/>
          <p:cNvSpPr>
            <a:spLocks noGrp="1"/>
          </p:cNvSpPr>
          <p:nvPr>
            <p:ph type="title"/>
          </p:nvPr>
        </p:nvSpPr>
        <p:spPr/>
        <p:txBody>
          <a:bodyPr/>
          <a:lstStyle/>
          <a:p>
            <a:endParaRPr lang="ar-IQ"/>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p:spPr>
        <p:style>
          <a:lnRef idx="2">
            <a:schemeClr val="accent6"/>
          </a:lnRef>
          <a:fillRef idx="1">
            <a:schemeClr val="lt1"/>
          </a:fillRef>
          <a:effectRef idx="0">
            <a:schemeClr val="accent6"/>
          </a:effectRef>
          <a:fontRef idx="minor">
            <a:schemeClr val="dk1"/>
          </a:fontRef>
        </p:style>
        <p:txBody>
          <a:bodyPr>
            <a:normAutofit/>
          </a:bodyPr>
          <a:lstStyle/>
          <a:p>
            <a:pPr algn="ctr">
              <a:buNone/>
            </a:pPr>
            <a:endParaRPr lang="ar-IQ" sz="3600" b="1" dirty="0" smtClean="0">
              <a:latin typeface="Arabic Typesetting" pitchFamily="66" charset="-78"/>
              <a:cs typeface="Arabic Typesetting" pitchFamily="66" charset="-78"/>
            </a:endParaRPr>
          </a:p>
          <a:p>
            <a:pPr algn="ctr">
              <a:buNone/>
            </a:pPr>
            <a:endParaRPr lang="ar-IQ" sz="3600" b="1" dirty="0" smtClean="0">
              <a:latin typeface="Arabic Typesetting" pitchFamily="66" charset="-78"/>
              <a:cs typeface="Arabic Typesetting" pitchFamily="66" charset="-78"/>
            </a:endParaRPr>
          </a:p>
          <a:p>
            <a:pPr algn="ctr">
              <a:buNone/>
            </a:pPr>
            <a:r>
              <a:rPr lang="ar-IQ" sz="4800" b="1" dirty="0" smtClean="0">
                <a:latin typeface="Arabic Typesetting" pitchFamily="66" charset="-78"/>
                <a:cs typeface="Arabic Typesetting" pitchFamily="66" charset="-78"/>
              </a:rPr>
              <a:t>المهارة التي تؤدي إلى تمكن الشخص المنصت التركيز والتحمل لحين اكمال المقابل روايته</a:t>
            </a:r>
            <a:endParaRPr lang="ar-IQ" sz="4800" b="1" dirty="0">
              <a:latin typeface="Arabic Typesetting" pitchFamily="66" charset="-78"/>
              <a:cs typeface="Arabic Typesetting" pitchFamily="66" charset="-78"/>
            </a:endParaRPr>
          </a:p>
        </p:txBody>
      </p:sp>
      <p:sp>
        <p:nvSpPr>
          <p:cNvPr id="5" name="Date Placeholder 4"/>
          <p:cNvSpPr>
            <a:spLocks noGrp="1"/>
          </p:cNvSpPr>
          <p:nvPr>
            <p:ph type="dt" sz="half" idx="10"/>
          </p:nvPr>
        </p:nvSpPr>
        <p:spPr/>
        <p:txBody>
          <a:bodyPr/>
          <a:lstStyle/>
          <a:p>
            <a:fld id="{EC3F3876-58DB-4D95-BF90-396781F9603E}" type="datetime8">
              <a:rPr lang="ar-IQ" smtClean="0"/>
              <a:pPr/>
              <a:t>05 تشرين الثاني، 18</a:t>
            </a:fld>
            <a:endParaRPr lang="ar-IQ"/>
          </a:p>
        </p:txBody>
      </p:sp>
      <p:sp>
        <p:nvSpPr>
          <p:cNvPr id="7" name="Footer Placeholder 6"/>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C08C15-09D5-4529-BC13-E8D6794D898C}" type="slidenum">
              <a:rPr lang="ar-IQ" smtClean="0"/>
              <a:pPr/>
              <a:t>19</a:t>
            </a:fld>
            <a:endParaRPr lang="ar-IQ"/>
          </a:p>
        </p:txBody>
      </p:sp>
      <p:sp>
        <p:nvSpPr>
          <p:cNvPr id="2" name="Title 1"/>
          <p:cNvSpPr>
            <a:spLocks noGrp="1"/>
          </p:cNvSpPr>
          <p:nvPr>
            <p:ph type="title"/>
          </p:nvPr>
        </p:nvSpPr>
        <p:spPr>
          <a:xfrm>
            <a:off x="628650" y="365126"/>
            <a:ext cx="7886700" cy="1106323"/>
          </a:xfrm>
          <a:ln/>
        </p:spPr>
        <p:style>
          <a:lnRef idx="1">
            <a:schemeClr val="accent6"/>
          </a:lnRef>
          <a:fillRef idx="2">
            <a:schemeClr val="accent6"/>
          </a:fillRef>
          <a:effectRef idx="1">
            <a:schemeClr val="accent6"/>
          </a:effectRef>
          <a:fontRef idx="minor">
            <a:schemeClr val="dk1"/>
          </a:fontRef>
        </p:style>
        <p:txBody>
          <a:bodyPr/>
          <a:lstStyle/>
          <a:p>
            <a:pPr algn="ctr"/>
            <a:r>
              <a:rPr lang="ar-IQ" b="1" dirty="0" smtClean="0">
                <a:latin typeface="Arabic Typesetting" pitchFamily="66" charset="-78"/>
                <a:cs typeface="Arabic Typesetting" pitchFamily="66" charset="-78"/>
              </a:rPr>
              <a:t>الانصات</a:t>
            </a:r>
            <a:endParaRPr lang="ar-IQ" b="1" dirty="0">
              <a:latin typeface="Arabic Typesetting" pitchFamily="66" charset="-78"/>
              <a:cs typeface="Arabic Typesetting" pitchFamily="66" charset="-78"/>
            </a:endParaRPr>
          </a:p>
        </p:txBody>
      </p:sp>
      <p:pic>
        <p:nvPicPr>
          <p:cNvPr id="4" name="Picture 3"/>
          <p:cNvPicPr>
            <a:picLocks noChangeAspect="1" noChangeArrowheads="1"/>
          </p:cNvPicPr>
          <p:nvPr/>
        </p:nvPicPr>
        <p:blipFill>
          <a:blip r:embed="rId2"/>
          <a:srcRect/>
          <a:stretch>
            <a:fillRect/>
          </a:stretch>
        </p:blipFill>
        <p:spPr bwMode="auto">
          <a:xfrm>
            <a:off x="6572264" y="4429132"/>
            <a:ext cx="2291619" cy="2000264"/>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box(in)">
                                      <p:cBhvr>
                                        <p:cTn id="17" dur="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p:spPr>
        <p:style>
          <a:lnRef idx="2">
            <a:schemeClr val="accent3"/>
          </a:lnRef>
          <a:fillRef idx="1">
            <a:schemeClr val="lt1"/>
          </a:fillRef>
          <a:effectRef idx="0">
            <a:schemeClr val="accent3"/>
          </a:effectRef>
          <a:fontRef idx="minor">
            <a:schemeClr val="dk1"/>
          </a:fontRef>
        </p:style>
        <p:txBody>
          <a:bodyPr>
            <a:normAutofit/>
          </a:bodyPr>
          <a:lstStyle/>
          <a:p>
            <a:pPr algn="r" rtl="1">
              <a:buNone/>
            </a:pPr>
            <a:r>
              <a:rPr lang="ar-SA" sz="3200" b="1" dirty="0" smtClean="0">
                <a:latin typeface="Traditional Arabic" pitchFamily="18" charset="-78"/>
                <a:cs typeface="+mj-cs"/>
              </a:rPr>
              <a:t>-خلق جو مناسب لتشجيع السلوك التلقائي لدى المريض مع أقل ما يمكن من المقاطعة، ومع خصوصية مناسبة. </a:t>
            </a:r>
            <a:endParaRPr lang="en-US" sz="3200" b="1" dirty="0" smtClean="0">
              <a:latin typeface="Traditional Arabic" pitchFamily="18" charset="-78"/>
              <a:cs typeface="+mj-cs"/>
            </a:endParaRPr>
          </a:p>
          <a:p>
            <a:pPr algn="r" rtl="1">
              <a:buNone/>
            </a:pPr>
            <a:r>
              <a:rPr lang="ar-SA" sz="3200" b="1" dirty="0" smtClean="0">
                <a:latin typeface="Traditional Arabic" pitchFamily="18" charset="-78"/>
                <a:cs typeface="+mj-cs"/>
              </a:rPr>
              <a:t>-تشجيع المريض على مواصلة الحديث ومناقشة الموضوع الذي يقلقه بأقل تدخل ممكن من الطبيب . </a:t>
            </a:r>
            <a:endParaRPr lang="en-US" sz="3200" b="1" dirty="0" smtClean="0">
              <a:latin typeface="Traditional Arabic" pitchFamily="18" charset="-78"/>
              <a:cs typeface="+mj-cs"/>
            </a:endParaRPr>
          </a:p>
          <a:p>
            <a:pPr algn="r" rtl="1">
              <a:buNone/>
            </a:pPr>
            <a:r>
              <a:rPr lang="ar-SA" sz="3200" b="1" dirty="0" smtClean="0">
                <a:latin typeface="Traditional Arabic" pitchFamily="18" charset="-78"/>
                <a:cs typeface="+mj-cs"/>
              </a:rPr>
              <a:t>-على الطبيب ملاحظة إيماءات المريض وانفعالاته فضلاً عن كلامه. </a:t>
            </a:r>
            <a:endParaRPr lang="en-US" sz="3200" b="1" dirty="0" smtClean="0">
              <a:latin typeface="Traditional Arabic" pitchFamily="18" charset="-78"/>
              <a:cs typeface="+mj-cs"/>
            </a:endParaRPr>
          </a:p>
          <a:p>
            <a:pPr algn="r" rtl="1">
              <a:buNone/>
            </a:pPr>
            <a:r>
              <a:rPr lang="ar-SA" sz="3200" b="1" dirty="0" smtClean="0">
                <a:latin typeface="Traditional Arabic" pitchFamily="18" charset="-78"/>
                <a:cs typeface="+mj-cs"/>
              </a:rPr>
              <a:t>-على الطبيب أن ينتقل من التدرج في سرد المعلومات من أقل سلطة في بداية المقابلة إلى أعلى سلطة في نهايتها . </a:t>
            </a:r>
            <a:endParaRPr lang="en-US" sz="3200" b="1" dirty="0" smtClean="0">
              <a:latin typeface="Traditional Arabic" pitchFamily="18" charset="-78"/>
              <a:cs typeface="+mj-cs"/>
            </a:endParaRPr>
          </a:p>
          <a:p>
            <a:pPr algn="r" rtl="1">
              <a:buNone/>
            </a:pPr>
            <a:endParaRPr lang="ar-IQ" sz="3200" b="1" dirty="0">
              <a:latin typeface="Traditional Arabic" pitchFamily="18" charset="-78"/>
              <a:cs typeface="+mj-cs"/>
            </a:endParaRPr>
          </a:p>
        </p:txBody>
      </p:sp>
      <p:sp>
        <p:nvSpPr>
          <p:cNvPr id="2" name="Title 1"/>
          <p:cNvSpPr>
            <a:spLocks noGrp="1"/>
          </p:cNvSpPr>
          <p:nvPr>
            <p:ph type="title"/>
          </p:nvPr>
        </p:nvSpPr>
        <p:spPr>
          <a:ln/>
        </p:spPr>
        <p:style>
          <a:lnRef idx="2">
            <a:schemeClr val="accent3"/>
          </a:lnRef>
          <a:fillRef idx="1">
            <a:schemeClr val="lt1"/>
          </a:fillRef>
          <a:effectRef idx="0">
            <a:schemeClr val="accent3"/>
          </a:effectRef>
          <a:fontRef idx="minor">
            <a:schemeClr val="dk1"/>
          </a:fontRef>
        </p:style>
        <p:txBody>
          <a:bodyPr>
            <a:normAutofit fontScale="90000"/>
          </a:bodyPr>
          <a:lstStyle/>
          <a:p>
            <a:pPr algn="ctr" rtl="1"/>
            <a:r>
              <a:rPr lang="ar-IQ" b="1" dirty="0" smtClean="0"/>
              <a:t/>
            </a:r>
            <a:br>
              <a:rPr lang="ar-IQ" b="1" dirty="0" smtClean="0"/>
            </a:br>
            <a:r>
              <a:rPr lang="ar-IQ" dirty="0" smtClean="0">
                <a:solidFill>
                  <a:srgbClr val="FF0000"/>
                </a:solidFill>
                <a:latin typeface="Arabic Typesetting" pitchFamily="66" charset="-78"/>
                <a:cs typeface="Arabic Typesetting" pitchFamily="66" charset="-78"/>
              </a:rPr>
              <a:t>تقنيات تواصل</a:t>
            </a:r>
            <a:r>
              <a:rPr lang="ar-SA" dirty="0" smtClean="0">
                <a:solidFill>
                  <a:srgbClr val="FF0000"/>
                </a:solidFill>
                <a:latin typeface="Arabic Typesetting" pitchFamily="66" charset="-78"/>
                <a:cs typeface="Arabic Typesetting" pitchFamily="66" charset="-78"/>
              </a:rPr>
              <a:t> محورها المريض</a:t>
            </a:r>
            <a:r>
              <a:rPr lang="en-US" dirty="0" smtClean="0">
                <a:solidFill>
                  <a:srgbClr val="FF0000"/>
                </a:solidFill>
              </a:rPr>
              <a:t/>
            </a:r>
            <a:br>
              <a:rPr lang="en-US" dirty="0" smtClean="0">
                <a:solidFill>
                  <a:srgbClr val="FF0000"/>
                </a:solidFill>
              </a:rPr>
            </a:br>
            <a:r>
              <a:rPr lang="en-US" sz="2000" dirty="0" smtClean="0">
                <a:solidFill>
                  <a:srgbClr val="FF0000"/>
                </a:solidFill>
              </a:rPr>
              <a:t>(Patient – centered communication skills)</a:t>
            </a:r>
            <a:r>
              <a:rPr lang="en-US" dirty="0" smtClean="0">
                <a:solidFill>
                  <a:srgbClr val="FF0000"/>
                </a:solidFill>
              </a:rPr>
              <a:t/>
            </a:r>
            <a:br>
              <a:rPr lang="en-US" dirty="0" smtClean="0">
                <a:solidFill>
                  <a:srgbClr val="FF0000"/>
                </a:solidFill>
              </a:rPr>
            </a:br>
            <a:endParaRPr lang="ar-IQ"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85794"/>
            <a:ext cx="7886700" cy="4714908"/>
          </a:xfrm>
          <a:blipFill>
            <a:blip r:embed="rId2"/>
            <a:tile tx="0" ty="0" sx="100000" sy="100000" flip="none" algn="tl"/>
          </a:blipFill>
          <a:ln>
            <a:solidFill>
              <a:srgbClr val="FFFF00"/>
            </a:solidFill>
          </a:ln>
        </p:spPr>
        <p:txBody>
          <a:bodyPr>
            <a:normAutofit/>
          </a:bodyPr>
          <a:lstStyle/>
          <a:p>
            <a:pPr marL="0" indent="0" algn="ctr">
              <a:buNone/>
            </a:pPr>
            <a:endParaRPr lang="ar-IQ" sz="4000" b="1" dirty="0" smtClean="0"/>
          </a:p>
          <a:p>
            <a:pPr marL="0" indent="0" algn="ctr">
              <a:buNone/>
            </a:pPr>
            <a:endParaRPr lang="ar-IQ" sz="4000" b="1" dirty="0"/>
          </a:p>
          <a:p>
            <a:pPr marL="0" indent="0" algn="ctr">
              <a:buNone/>
            </a:pPr>
            <a:endParaRPr lang="ar-IQ" sz="4000" b="1" dirty="0" smtClean="0"/>
          </a:p>
          <a:p>
            <a:pPr marL="0" indent="0" algn="ctr">
              <a:buNone/>
            </a:pPr>
            <a:endParaRPr lang="ar-IQ" sz="4000" b="1" dirty="0"/>
          </a:p>
          <a:p>
            <a:pPr marL="0" indent="0" algn="ctr">
              <a:buNone/>
            </a:pPr>
            <a:r>
              <a:rPr lang="ar-SA" sz="5400" b="1" dirty="0" smtClean="0">
                <a:latin typeface="Traditional Arabic" panose="02020603050405020304" pitchFamily="18" charset="-78"/>
                <a:cs typeface="Traditional Arabic" panose="02020603050405020304" pitchFamily="18" charset="-78"/>
              </a:rPr>
              <a:t>ماذا </a:t>
            </a:r>
            <a:r>
              <a:rPr lang="ar-SA" sz="5400" b="1" dirty="0">
                <a:latin typeface="Traditional Arabic" panose="02020603050405020304" pitchFamily="18" charset="-78"/>
                <a:cs typeface="Traditional Arabic" panose="02020603050405020304" pitchFamily="18" charset="-78"/>
              </a:rPr>
              <a:t>يجب علينا أن </a:t>
            </a:r>
            <a:r>
              <a:rPr lang="ar-SA" sz="5400" b="1" dirty="0" smtClean="0">
                <a:latin typeface="Traditional Arabic" panose="02020603050405020304" pitchFamily="18" charset="-78"/>
                <a:cs typeface="Traditional Arabic" panose="02020603050405020304" pitchFamily="18" charset="-78"/>
              </a:rPr>
              <a:t>نفعل</a:t>
            </a:r>
            <a:r>
              <a:rPr lang="ar-IQ" sz="5400" b="1" dirty="0" smtClean="0">
                <a:latin typeface="Traditional Arabic" panose="02020603050405020304" pitchFamily="18" charset="-78"/>
                <a:cs typeface="Traditional Arabic" panose="02020603050405020304" pitchFamily="18" charset="-78"/>
              </a:rPr>
              <a:t> في أثناء الإنصات</a:t>
            </a:r>
            <a:r>
              <a:rPr lang="ar-SA" sz="5400" b="1" dirty="0" smtClean="0">
                <a:latin typeface="Traditional Arabic" panose="02020603050405020304" pitchFamily="18" charset="-78"/>
                <a:cs typeface="Traditional Arabic" panose="02020603050405020304" pitchFamily="18" charset="-78"/>
              </a:rPr>
              <a:t>؟</a:t>
            </a:r>
            <a:endParaRPr lang="en-US" sz="5400" b="1" dirty="0">
              <a:latin typeface="Traditional Arabic" panose="02020603050405020304" pitchFamily="18" charset="-78"/>
              <a:cs typeface="Traditional Arabic" panose="02020603050405020304" pitchFamily="18" charset="-78"/>
            </a:endParaRPr>
          </a:p>
          <a:p>
            <a:endParaRPr lang="ar-IQ" sz="4000" b="1" dirty="0"/>
          </a:p>
        </p:txBody>
      </p:sp>
      <p:sp>
        <p:nvSpPr>
          <p:cNvPr id="4" name="Date Placeholder 3"/>
          <p:cNvSpPr>
            <a:spLocks noGrp="1"/>
          </p:cNvSpPr>
          <p:nvPr>
            <p:ph type="dt" sz="half" idx="10"/>
          </p:nvPr>
        </p:nvSpPr>
        <p:spPr/>
        <p:txBody>
          <a:bodyPr/>
          <a:lstStyle/>
          <a:p>
            <a:fld id="{D1D915A8-33CB-47B6-881C-675B012786C2}" type="datetime8">
              <a:rPr lang="ar-IQ" smtClean="0"/>
              <a:pPr/>
              <a:t>05 تشرين الثاني، 18</a:t>
            </a:fld>
            <a:endParaRPr lang="ar-IQ"/>
          </a:p>
        </p:txBody>
      </p:sp>
      <p:sp>
        <p:nvSpPr>
          <p:cNvPr id="6" name="Footer Placeholder 5"/>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4C08C15-09D5-4529-BC13-E8D6794D898C}" type="slidenum">
              <a:rPr lang="ar-IQ" smtClean="0"/>
              <a:pPr/>
              <a:t>20</a:t>
            </a:fld>
            <a:endParaRPr lang="ar-IQ"/>
          </a:p>
        </p:txBody>
      </p:sp>
    </p:spTree>
    <p:extLst>
      <p:ext uri="{BB962C8B-B14F-4D97-AF65-F5344CB8AC3E}">
        <p14:creationId xmlns:p14="http://schemas.microsoft.com/office/powerpoint/2010/main" xmlns="" val="1326159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628650" y="703263"/>
            <a:ext cx="7658126" cy="5473700"/>
          </a:xfrm>
          <a:gradFill>
            <a:gsLst>
              <a:gs pos="0">
                <a:srgbClr val="5E9EFF"/>
              </a:gs>
              <a:gs pos="39999">
                <a:srgbClr val="85C2FF"/>
              </a:gs>
              <a:gs pos="70000">
                <a:srgbClr val="C4D6EB"/>
              </a:gs>
              <a:gs pos="100000">
                <a:srgbClr val="FFEBFA"/>
              </a:gs>
            </a:gsLst>
            <a:lin ang="5400000" scaled="0"/>
          </a:gradFill>
          <a:ln>
            <a:solidFill>
              <a:srgbClr val="FFFF00"/>
            </a:solidFill>
          </a:ln>
        </p:spPr>
        <p:txBody>
          <a:bodyPr>
            <a:normAutofit/>
          </a:bodyPr>
          <a:lstStyle/>
          <a:p>
            <a:pPr marL="0" indent="0">
              <a:buNone/>
            </a:pPr>
            <a:endParaRPr lang="ar-IQ" sz="4000" b="1" dirty="0">
              <a:latin typeface="Traditional Arabic" panose="02020603050405020304" pitchFamily="18" charset="-78"/>
              <a:cs typeface="Traditional Arabic" panose="02020603050405020304" pitchFamily="18" charset="-78"/>
            </a:endParaRPr>
          </a:p>
          <a:p>
            <a:pPr marL="0" indent="0" rtl="0">
              <a:buNone/>
            </a:pPr>
            <a:r>
              <a:rPr lang="ar-SA" sz="4800" b="1" dirty="0" smtClean="0">
                <a:latin typeface="Traditional Arabic" panose="02020603050405020304" pitchFamily="18" charset="-78"/>
                <a:cs typeface="Traditional Arabic" panose="02020603050405020304" pitchFamily="18" charset="-78"/>
              </a:rPr>
              <a:t>أن </a:t>
            </a:r>
            <a:r>
              <a:rPr lang="ar-SA" sz="4800" b="1" dirty="0">
                <a:latin typeface="Traditional Arabic" panose="02020603050405020304" pitchFamily="18" charset="-78"/>
                <a:cs typeface="Traditional Arabic" panose="02020603050405020304" pitchFamily="18" charset="-78"/>
              </a:rPr>
              <a:t>ننصت لأنفسنا ونفرغ </a:t>
            </a:r>
            <a:r>
              <a:rPr lang="ar-SA" sz="5400" b="1" dirty="0">
                <a:latin typeface="Traditional Arabic" panose="02020603050405020304" pitchFamily="18" charset="-78"/>
                <a:cs typeface="Traditional Arabic" panose="02020603050405020304" pitchFamily="18" charset="-78"/>
              </a:rPr>
              <a:t>اذهاننا</a:t>
            </a:r>
            <a:r>
              <a:rPr lang="ar-SA" sz="4800" b="1" dirty="0">
                <a:latin typeface="Traditional Arabic" panose="02020603050405020304" pitchFamily="18" charset="-78"/>
                <a:cs typeface="Traditional Arabic" panose="02020603050405020304" pitchFamily="18" charset="-78"/>
              </a:rPr>
              <a:t> </a:t>
            </a:r>
            <a:r>
              <a:rPr lang="ar-SA" sz="4800" b="1" dirty="0" smtClean="0">
                <a:latin typeface="Traditional Arabic" panose="02020603050405020304" pitchFamily="18" charset="-78"/>
                <a:cs typeface="Traditional Arabic" panose="02020603050405020304" pitchFamily="18" charset="-78"/>
              </a:rPr>
              <a:t>      من الارتباك قبل </a:t>
            </a:r>
            <a:r>
              <a:rPr lang="ar-SA" sz="4800" b="1" dirty="0">
                <a:latin typeface="Traditional Arabic" panose="02020603050405020304" pitchFamily="18" charset="-78"/>
                <a:cs typeface="Traditional Arabic" panose="02020603050405020304" pitchFamily="18" charset="-78"/>
              </a:rPr>
              <a:t>أن </a:t>
            </a:r>
            <a:r>
              <a:rPr lang="ar-SA" sz="4800" b="1" dirty="0" smtClean="0">
                <a:latin typeface="Traditional Arabic" panose="02020603050405020304" pitchFamily="18" charset="-78"/>
                <a:cs typeface="Traditional Arabic" panose="02020603050405020304" pitchFamily="18" charset="-78"/>
              </a:rPr>
              <a:t>نتمكن</a:t>
            </a:r>
            <a:r>
              <a:rPr lang="ar-IQ" sz="4800" b="1" dirty="0" smtClean="0">
                <a:latin typeface="Traditional Arabic" panose="02020603050405020304" pitchFamily="18" charset="-78"/>
                <a:cs typeface="Traditional Arabic" panose="02020603050405020304" pitchFamily="18" charset="-78"/>
              </a:rPr>
              <a:t> من</a:t>
            </a:r>
            <a:r>
              <a:rPr lang="ar-SA" sz="4800" b="1" dirty="0">
                <a:latin typeface="Traditional Arabic" panose="02020603050405020304" pitchFamily="18" charset="-78"/>
                <a:cs typeface="Traditional Arabic" panose="02020603050405020304" pitchFamily="18" charset="-78"/>
              </a:rPr>
              <a:t> </a:t>
            </a:r>
            <a:r>
              <a:rPr lang="ar-SA" sz="4800" b="1" dirty="0" smtClean="0">
                <a:latin typeface="Traditional Arabic" panose="02020603050405020304" pitchFamily="18" charset="-78"/>
                <a:cs typeface="Traditional Arabic" panose="02020603050405020304" pitchFamily="18" charset="-78"/>
              </a:rPr>
              <a:t>الانصات للآخرين</a:t>
            </a:r>
            <a:endParaRPr lang="ar-IQ" sz="4800" b="1" dirty="0">
              <a:latin typeface="Traditional Arabic" panose="02020603050405020304" pitchFamily="18" charset="-78"/>
              <a:cs typeface="Traditional Arabic" panose="02020603050405020304" pitchFamily="18" charset="-78"/>
            </a:endParaRPr>
          </a:p>
        </p:txBody>
      </p:sp>
      <p:sp>
        <p:nvSpPr>
          <p:cNvPr id="3" name="Date Placeholder 2"/>
          <p:cNvSpPr>
            <a:spLocks noGrp="1"/>
          </p:cNvSpPr>
          <p:nvPr>
            <p:ph type="dt" sz="half" idx="10"/>
          </p:nvPr>
        </p:nvSpPr>
        <p:spPr/>
        <p:txBody>
          <a:bodyPr/>
          <a:lstStyle/>
          <a:p>
            <a:fld id="{A2B07BD1-B452-4867-A448-82C60CB4C04D}" type="datetime8">
              <a:rPr lang="ar-IQ" smtClean="0"/>
              <a:pPr/>
              <a:t>05 تشرين الثاني، 18</a:t>
            </a:fld>
            <a:endParaRPr lang="ar-IQ"/>
          </a:p>
        </p:txBody>
      </p:sp>
      <p:sp>
        <p:nvSpPr>
          <p:cNvPr id="6" name="Footer Placeholder 5"/>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4C08C15-09D5-4529-BC13-E8D6794D898C}" type="slidenum">
              <a:rPr lang="ar-IQ" smtClean="0"/>
              <a:pPr/>
              <a:t>21</a:t>
            </a:fld>
            <a:endParaRPr lang="ar-IQ"/>
          </a:p>
        </p:txBody>
      </p:sp>
    </p:spTree>
    <p:extLst>
      <p:ext uri="{BB962C8B-B14F-4D97-AF65-F5344CB8AC3E}">
        <p14:creationId xmlns:p14="http://schemas.microsoft.com/office/powerpoint/2010/main" xmlns="" val="42455067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pPr marL="0" indent="0" algn="ctr">
              <a:buNone/>
            </a:pPr>
            <a:endParaRPr lang="ar-IQ" sz="2400" b="1" dirty="0" smtClean="0"/>
          </a:p>
          <a:p>
            <a:pPr marL="0" indent="0" algn="ctr">
              <a:buNone/>
            </a:pPr>
            <a:r>
              <a:rPr lang="ar-SA" sz="4000" b="1" dirty="0" smtClean="0">
                <a:latin typeface="Traditional Arabic" pitchFamily="18" charset="-78"/>
                <a:cs typeface="Traditional Arabic" pitchFamily="18" charset="-78"/>
              </a:rPr>
              <a:t>التفاعل الوجداني المستجيب نفسياً واجتماعياً وعاطفياً للطرف الاخر فهو ليس مجرد جلوس دون عمل اي شي بل هو </a:t>
            </a:r>
            <a:r>
              <a:rPr lang="ar-IQ" sz="4000" b="1" dirty="0" smtClean="0">
                <a:latin typeface="Traditional Arabic" pitchFamily="18" charset="-78"/>
                <a:cs typeface="Traditional Arabic" pitchFamily="18" charset="-78"/>
              </a:rPr>
              <a:t>إجراء</a:t>
            </a:r>
            <a:r>
              <a:rPr lang="ar-SA" sz="4000" b="1" dirty="0" smtClean="0">
                <a:latin typeface="Traditional Arabic" pitchFamily="18" charset="-78"/>
                <a:cs typeface="Traditional Arabic" pitchFamily="18" charset="-78"/>
              </a:rPr>
              <a:t> أساسي في مقابلة المريض</a:t>
            </a:r>
            <a:endParaRPr lang="en-US" sz="4000" b="1" dirty="0" smtClean="0">
              <a:latin typeface="Traditional Arabic" pitchFamily="18" charset="-78"/>
              <a:cs typeface="Traditional Arabic" pitchFamily="18" charset="-78"/>
            </a:endParaRPr>
          </a:p>
          <a:p>
            <a:pPr marL="0" indent="0" algn="ctr">
              <a:buNone/>
            </a:pPr>
            <a:endParaRPr lang="ar-IQ" sz="4000" b="1" dirty="0" smtClean="0">
              <a:latin typeface="Traditional Arabic" panose="02020603050405020304" pitchFamily="18" charset="-78"/>
              <a:cs typeface="Traditional Arabic" panose="02020603050405020304" pitchFamily="18" charset="-78"/>
            </a:endParaRPr>
          </a:p>
          <a:p>
            <a:pPr algn="ctr"/>
            <a:endParaRPr lang="ar-IQ" sz="4000" dirty="0"/>
          </a:p>
        </p:txBody>
      </p:sp>
      <p:sp>
        <p:nvSpPr>
          <p:cNvPr id="4" name="Date Placeholder 3"/>
          <p:cNvSpPr>
            <a:spLocks noGrp="1"/>
          </p:cNvSpPr>
          <p:nvPr>
            <p:ph type="dt" sz="half" idx="10"/>
          </p:nvPr>
        </p:nvSpPr>
        <p:spPr/>
        <p:txBody>
          <a:bodyPr/>
          <a:lstStyle/>
          <a:p>
            <a:fld id="{DCD0622C-9E39-4A9D-895B-6CF01F7F3BEF}" type="datetime8">
              <a:rPr lang="ar-IQ" smtClean="0"/>
              <a:pPr/>
              <a:t>05 تشرين الثاني، 18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C08C15-09D5-4529-BC13-E8D6794D898C}" type="slidenum">
              <a:rPr lang="ar-IQ" smtClean="0"/>
              <a:pPr/>
              <a:t>22</a:t>
            </a:fld>
            <a:endParaRPr lang="ar-IQ"/>
          </a:p>
        </p:txBody>
      </p:sp>
      <p:sp>
        <p:nvSpPr>
          <p:cNvPr id="2" name="Title 1"/>
          <p:cNvSpPr>
            <a:spLocks noGrp="1"/>
          </p:cNvSpPr>
          <p:nvPr>
            <p:ph type="title"/>
          </p:nvPr>
        </p:nvSpPr>
        <p:spPr/>
        <p:txBody>
          <a:bodyPr>
            <a:normAutofit fontScale="90000"/>
          </a:bodyPr>
          <a:lstStyle/>
          <a:p>
            <a:pPr algn="ctr"/>
            <a:r>
              <a:rPr lang="ar-IQ" sz="4400" dirty="0" smtClean="0">
                <a:latin typeface="Traditional Arabic" panose="02020603050405020304" pitchFamily="18" charset="-78"/>
                <a:cs typeface="Traditional Arabic" panose="02020603050405020304" pitchFamily="18" charset="-78"/>
              </a:rPr>
              <a:t> ماهو الانصات في الممارسة الطبية؟</a:t>
            </a:r>
            <a:br>
              <a:rPr lang="ar-IQ" sz="4400" dirty="0" smtClean="0">
                <a:latin typeface="Traditional Arabic" panose="02020603050405020304" pitchFamily="18" charset="-78"/>
                <a:cs typeface="Traditional Arabic" panose="02020603050405020304" pitchFamily="18" charset="-78"/>
              </a:rPr>
            </a:b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linds(horizont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p:spPr>
        <p:style>
          <a:lnRef idx="1">
            <a:schemeClr val="accent6"/>
          </a:lnRef>
          <a:fillRef idx="2">
            <a:schemeClr val="accent6"/>
          </a:fillRef>
          <a:effectRef idx="1">
            <a:schemeClr val="accent6"/>
          </a:effectRef>
          <a:fontRef idx="minor">
            <a:schemeClr val="dk1"/>
          </a:fontRef>
        </p:style>
        <p:txBody>
          <a:bodyPr>
            <a:normAutofit/>
          </a:bodyPr>
          <a:lstStyle/>
          <a:p>
            <a:pPr algn="ctr" rtl="1">
              <a:buNone/>
            </a:pPr>
            <a:r>
              <a:rPr lang="ar-IQ" sz="4800" b="1" dirty="0" smtClean="0">
                <a:latin typeface="Traditional Arabic" pitchFamily="18" charset="-78"/>
                <a:cs typeface="Traditional Arabic" pitchFamily="18" charset="-78"/>
              </a:rPr>
              <a:t>ضيق الوقت</a:t>
            </a:r>
          </a:p>
          <a:p>
            <a:pPr algn="ctr" rtl="1">
              <a:buNone/>
            </a:pPr>
            <a:r>
              <a:rPr lang="ar-IQ" sz="4800" b="1" dirty="0" smtClean="0">
                <a:latin typeface="Traditional Arabic" pitchFamily="18" charset="-78"/>
                <a:cs typeface="Traditional Arabic" pitchFamily="18" charset="-78"/>
              </a:rPr>
              <a:t>أم </a:t>
            </a:r>
          </a:p>
          <a:p>
            <a:pPr algn="ctr" rtl="1">
              <a:buNone/>
            </a:pPr>
            <a:r>
              <a:rPr lang="ar-IQ" sz="4800" b="1" dirty="0" smtClean="0">
                <a:latin typeface="Traditional Arabic" pitchFamily="18" charset="-78"/>
                <a:cs typeface="Traditional Arabic" pitchFamily="18" charset="-78"/>
              </a:rPr>
              <a:t>السيطرة على المقابلة</a:t>
            </a:r>
            <a:endParaRPr lang="ar-IQ" sz="4800" b="1" dirty="0">
              <a:latin typeface="Traditional Arabic" pitchFamily="18" charset="-78"/>
              <a:cs typeface="Traditional Arabic" pitchFamily="18" charset="-78"/>
            </a:endParaRPr>
          </a:p>
        </p:txBody>
      </p:sp>
      <p:sp>
        <p:nvSpPr>
          <p:cNvPr id="4" name="Date Placeholder 3"/>
          <p:cNvSpPr>
            <a:spLocks noGrp="1"/>
          </p:cNvSpPr>
          <p:nvPr>
            <p:ph type="dt" sz="half" idx="10"/>
          </p:nvPr>
        </p:nvSpPr>
        <p:spPr/>
        <p:txBody>
          <a:bodyPr/>
          <a:lstStyle/>
          <a:p>
            <a:fld id="{33E84249-4BFB-4FBE-A68B-F2562B4B3D72}" type="datetime8">
              <a:rPr lang="ar-IQ" smtClean="0"/>
              <a:pPr/>
              <a:t>05 تشرين الثاني، 18</a:t>
            </a:fld>
            <a:endParaRPr lang="ar-IQ"/>
          </a:p>
        </p:txBody>
      </p:sp>
      <p:sp>
        <p:nvSpPr>
          <p:cNvPr id="6" name="Footer Placeholder 5"/>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4C08C15-09D5-4529-BC13-E8D6794D898C}" type="slidenum">
              <a:rPr lang="ar-IQ" smtClean="0"/>
              <a:pPr/>
              <a:t>23</a:t>
            </a:fld>
            <a:endParaRPr lang="ar-IQ"/>
          </a:p>
        </p:txBody>
      </p:sp>
      <p:sp>
        <p:nvSpPr>
          <p:cNvPr id="2" name="Title 1"/>
          <p:cNvSpPr>
            <a:spLocks noGrp="1"/>
          </p:cNvSpPr>
          <p:nvPr>
            <p:ph type="title"/>
          </p:nvPr>
        </p:nvSpPr>
        <p:spPr>
          <a:ln/>
        </p:spPr>
        <p:style>
          <a:lnRef idx="2">
            <a:schemeClr val="accent6"/>
          </a:lnRef>
          <a:fillRef idx="1">
            <a:schemeClr val="lt1"/>
          </a:fillRef>
          <a:effectRef idx="0">
            <a:schemeClr val="accent6"/>
          </a:effectRef>
          <a:fontRef idx="minor">
            <a:schemeClr val="dk1"/>
          </a:fontRef>
        </p:style>
        <p:txBody>
          <a:bodyPr>
            <a:normAutofit/>
          </a:bodyPr>
          <a:lstStyle/>
          <a:p>
            <a:pPr algn="ctr" rtl="1"/>
            <a:r>
              <a:rPr lang="ar-IQ" sz="5400" b="1" dirty="0" smtClean="0">
                <a:latin typeface="Traditional Arabic" pitchFamily="18" charset="-78"/>
                <a:cs typeface="Traditional Arabic" pitchFamily="18" charset="-78"/>
              </a:rPr>
              <a:t>مبررات عدم الإنصات</a:t>
            </a:r>
            <a:endParaRPr lang="ar-IQ" sz="5400" b="1" dirty="0">
              <a:latin typeface="Traditional Arabic" pitchFamily="18" charset="-78"/>
              <a:cs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IQ"/>
          </a:p>
        </p:txBody>
      </p:sp>
      <p:sp>
        <p:nvSpPr>
          <p:cNvPr id="5" name="Date Placeholder 4"/>
          <p:cNvSpPr>
            <a:spLocks noGrp="1"/>
          </p:cNvSpPr>
          <p:nvPr>
            <p:ph type="dt" sz="half" idx="10"/>
          </p:nvPr>
        </p:nvSpPr>
        <p:spPr/>
        <p:txBody>
          <a:bodyPr/>
          <a:lstStyle/>
          <a:p>
            <a:fld id="{0C6FFD28-FB0C-4460-B288-880B09B10505}" type="datetime8">
              <a:rPr lang="ar-IQ" smtClean="0"/>
              <a:pPr/>
              <a:t>05 تشرين الثاني، 18</a:t>
            </a:fld>
            <a:endParaRPr lang="ar-IQ"/>
          </a:p>
        </p:txBody>
      </p:sp>
      <p:sp>
        <p:nvSpPr>
          <p:cNvPr id="7" name="Footer Placeholder 6"/>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C08C15-09D5-4529-BC13-E8D6794D898C}" type="slidenum">
              <a:rPr lang="ar-IQ" smtClean="0"/>
              <a:pPr/>
              <a:t>24</a:t>
            </a:fld>
            <a:endParaRPr lang="ar-IQ"/>
          </a:p>
        </p:txBody>
      </p:sp>
      <p:sp>
        <p:nvSpPr>
          <p:cNvPr id="4" name="Content Placeholder 2"/>
          <p:cNvSpPr txBox="1">
            <a:spLocks/>
          </p:cNvSpPr>
          <p:nvPr/>
        </p:nvSpPr>
        <p:spPr>
          <a:xfrm>
            <a:off x="628650" y="815927"/>
            <a:ext cx="7886700" cy="5361037"/>
          </a:xfrm>
          <a:prstGeom prst="rect">
            <a:avLst/>
          </a:prstGeom>
          <a:gradFill>
            <a:gsLst>
              <a:gs pos="0">
                <a:srgbClr val="5E9EFF"/>
              </a:gs>
              <a:gs pos="39999">
                <a:srgbClr val="85C2FF"/>
              </a:gs>
              <a:gs pos="70000">
                <a:srgbClr val="C4D6EB"/>
              </a:gs>
              <a:gs pos="100000">
                <a:srgbClr val="FFEBFA"/>
              </a:gs>
            </a:gsLst>
            <a:lin ang="5400000" scaled="0"/>
          </a:gradFill>
          <a:ln>
            <a:solidFill>
              <a:srgbClr val="FFFF00"/>
            </a:solidFill>
          </a:ln>
        </p:spPr>
        <p:txBody>
          <a:bodyPr vert="horz" lIns="91440" tIns="45720" rIns="91440" bIns="4572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ar-IQ" sz="3600" b="1" dirty="0">
                <a:latin typeface="Traditional Arabic" panose="02020603050405020304" pitchFamily="18" charset="-78"/>
                <a:cs typeface="Traditional Arabic" panose="02020603050405020304" pitchFamily="18" charset="-78"/>
              </a:rPr>
              <a:t> </a:t>
            </a:r>
            <a:endParaRPr lang="ar-IQ" sz="5400" b="1" dirty="0" smtClean="0">
              <a:latin typeface="Traditional Arabic" panose="02020603050405020304" pitchFamily="18" charset="-78"/>
              <a:cs typeface="Traditional Arabic" panose="02020603050405020304" pitchFamily="18" charset="-78"/>
            </a:endParaRPr>
          </a:p>
          <a:p>
            <a:pPr marL="0" indent="0" algn="ctr">
              <a:buNone/>
            </a:pPr>
            <a:r>
              <a:rPr lang="ar-IQ" sz="5400" b="1" dirty="0" smtClean="0">
                <a:latin typeface="Traditional Arabic" panose="02020603050405020304" pitchFamily="18" charset="-78"/>
                <a:cs typeface="Traditional Arabic" panose="02020603050405020304" pitchFamily="18" charset="-78"/>
              </a:rPr>
              <a:t>للإنصات </a:t>
            </a:r>
            <a:r>
              <a:rPr lang="ar-IQ" sz="5400" b="1" dirty="0">
                <a:latin typeface="Traditional Arabic" panose="02020603050405020304" pitchFamily="18" charset="-78"/>
                <a:cs typeface="Traditional Arabic" panose="02020603050405020304" pitchFamily="18" charset="-78"/>
              </a:rPr>
              <a:t>قوة شفائية كامنة لاسيما في المقابلة الطبية التي </a:t>
            </a:r>
            <a:r>
              <a:rPr lang="ar-IQ" sz="5400" b="1" dirty="0" smtClean="0">
                <a:latin typeface="Traditional Arabic" panose="02020603050405020304" pitchFamily="18" charset="-78"/>
                <a:cs typeface="Traditional Arabic" panose="02020603050405020304" pitchFamily="18" charset="-78"/>
              </a:rPr>
              <a:t>لا تحتاج الى تداخل </a:t>
            </a:r>
            <a:r>
              <a:rPr lang="ar-IQ" sz="5400" b="1" dirty="0">
                <a:latin typeface="Traditional Arabic" panose="02020603050405020304" pitchFamily="18" charset="-78"/>
                <a:cs typeface="Traditional Arabic" panose="02020603050405020304" pitchFamily="18" charset="-78"/>
              </a:rPr>
              <a:t>طبي </a:t>
            </a:r>
            <a:r>
              <a:rPr lang="ar-IQ" sz="5400" b="1" dirty="0" smtClean="0">
                <a:latin typeface="Traditional Arabic" panose="02020603050405020304" pitchFamily="18" charset="-78"/>
                <a:cs typeface="Traditional Arabic" panose="02020603050405020304" pitchFamily="18" charset="-78"/>
              </a:rPr>
              <a:t>محدد</a:t>
            </a:r>
            <a:endParaRPr lang="ar-IQ" sz="5400" b="1" dirty="0"/>
          </a:p>
        </p:txBody>
      </p:sp>
    </p:spTree>
    <p:extLst>
      <p:ext uri="{BB962C8B-B14F-4D97-AF65-F5344CB8AC3E}">
        <p14:creationId xmlns:p14="http://schemas.microsoft.com/office/powerpoint/2010/main" xmlns="" val="5770404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4291"/>
            <a:ext cx="9001156" cy="5962674"/>
          </a:xfrm>
          <a:solidFill>
            <a:schemeClr val="accent1">
              <a:lumMod val="20000"/>
              <a:lumOff val="80000"/>
            </a:schemeClr>
          </a:solidFill>
          <a:ln>
            <a:solidFill>
              <a:srgbClr val="FFFF00"/>
            </a:solidFill>
          </a:ln>
        </p:spPr>
        <p:txBody>
          <a:bodyPr>
            <a:noAutofit/>
          </a:bodyPr>
          <a:lstStyle/>
          <a:p>
            <a:pPr marL="0" indent="0">
              <a:buNone/>
            </a:pPr>
            <a:r>
              <a:rPr lang="ar-SA" sz="4800" b="1" dirty="0" smtClean="0">
                <a:latin typeface="Traditional Arabic" pitchFamily="18" charset="-78"/>
                <a:cs typeface="Traditional Arabic" pitchFamily="18" charset="-78"/>
              </a:rPr>
              <a:t>أظهرت </a:t>
            </a:r>
            <a:r>
              <a:rPr lang="ar-SA" sz="4800" b="1" dirty="0">
                <a:latin typeface="Traditional Arabic" pitchFamily="18" charset="-78"/>
                <a:cs typeface="Traditional Arabic" pitchFamily="18" charset="-78"/>
              </a:rPr>
              <a:t>البحوث أن الأطباء منصتون غير </a:t>
            </a:r>
            <a:r>
              <a:rPr lang="ar-SA" sz="4800" b="1" dirty="0" smtClean="0">
                <a:latin typeface="Traditional Arabic" pitchFamily="18" charset="-78"/>
                <a:cs typeface="Traditional Arabic" pitchFamily="18" charset="-78"/>
              </a:rPr>
              <a:t>جيدين ,</a:t>
            </a:r>
            <a:r>
              <a:rPr lang="ar-SA" sz="4400" b="1" dirty="0" smtClean="0">
                <a:latin typeface="Traditional Arabic" pitchFamily="18" charset="-78"/>
                <a:cs typeface="Traditional Arabic" pitchFamily="18" charset="-78"/>
              </a:rPr>
              <a:t>يقاطع </a:t>
            </a:r>
            <a:r>
              <a:rPr lang="ar-SA" sz="4400" b="1" dirty="0">
                <a:latin typeface="Traditional Arabic" pitchFamily="18" charset="-78"/>
                <a:cs typeface="Traditional Arabic" pitchFamily="18" charset="-78"/>
              </a:rPr>
              <a:t>الأطباء مرضاهم </a:t>
            </a:r>
            <a:r>
              <a:rPr lang="ar-SA" sz="4400" b="1" dirty="0" smtClean="0">
                <a:latin typeface="Traditional Arabic" pitchFamily="18" charset="-78"/>
                <a:cs typeface="Traditional Arabic" pitchFamily="18" charset="-78"/>
              </a:rPr>
              <a:t>بمعدل ( .. ...) </a:t>
            </a:r>
            <a:r>
              <a:rPr lang="ar-IQ" sz="4400" b="1" dirty="0" smtClean="0">
                <a:latin typeface="Traditional Arabic" pitchFamily="18" charset="-78"/>
                <a:cs typeface="Traditional Arabic" pitchFamily="18" charset="-78"/>
              </a:rPr>
              <a:t>ولهم طرق نمطية محدودة لمحاورة المرضى ولا يمتلكون مهارات كافية لتغييرها نحوّ احتياج الافراد مما يؤدي إلى عدم كشف المرضى لاسباب زياراتهم واهمالها</a:t>
            </a:r>
          </a:p>
        </p:txBody>
      </p:sp>
      <p:sp>
        <p:nvSpPr>
          <p:cNvPr id="4" name="Date Placeholder 3"/>
          <p:cNvSpPr>
            <a:spLocks noGrp="1"/>
          </p:cNvSpPr>
          <p:nvPr>
            <p:ph type="dt" sz="half" idx="10"/>
          </p:nvPr>
        </p:nvSpPr>
        <p:spPr/>
        <p:txBody>
          <a:bodyPr/>
          <a:lstStyle/>
          <a:p>
            <a:fld id="{105F7C12-038E-4E81-A5AF-9DC8A21FBE16}" type="datetime8">
              <a:rPr lang="ar-IQ" smtClean="0"/>
              <a:pPr/>
              <a:t>05 تشرين الثاني، 18</a:t>
            </a:fld>
            <a:endParaRPr lang="ar-IQ" dirty="0"/>
          </a:p>
        </p:txBody>
      </p:sp>
      <p:sp>
        <p:nvSpPr>
          <p:cNvPr id="6" name="Footer Placeholder 5"/>
          <p:cNvSpPr>
            <a:spLocks noGrp="1"/>
          </p:cNvSpPr>
          <p:nvPr>
            <p:ph type="ftr" sz="quarter" idx="11"/>
          </p:nvPr>
        </p:nvSpPr>
        <p:spPr>
          <a:xfrm>
            <a:off x="857224" y="5929331"/>
            <a:ext cx="5162576" cy="500066"/>
          </a:xfrm>
        </p:spPr>
        <p:txBody>
          <a:bodyPr/>
          <a:lstStyle/>
          <a:p>
            <a:r>
              <a:rPr lang="en-US" sz="1600" b="1" dirty="0" err="1" smtClean="0">
                <a:latin typeface="Traditional Arabic" pitchFamily="18" charset="-78"/>
              </a:rPr>
              <a:t>Frankle</a:t>
            </a:r>
            <a:r>
              <a:rPr lang="en-US" sz="1600" b="1" dirty="0" smtClean="0">
                <a:latin typeface="Traditional Arabic" pitchFamily="18" charset="-78"/>
              </a:rPr>
              <a:t> &amp; Beckman 1984</a:t>
            </a:r>
            <a:endParaRPr lang="ar-IQ" sz="1600" b="1" dirty="0" smtClean="0">
              <a:latin typeface="Traditional Arabic" pitchFamily="18" charset="-78"/>
            </a:endParaRPr>
          </a:p>
          <a:p>
            <a:endParaRPr lang="ar-IQ" sz="1600" b="1" dirty="0"/>
          </a:p>
        </p:txBody>
      </p:sp>
      <p:sp>
        <p:nvSpPr>
          <p:cNvPr id="5" name="Slide Number Placeholder 4"/>
          <p:cNvSpPr>
            <a:spLocks noGrp="1"/>
          </p:cNvSpPr>
          <p:nvPr>
            <p:ph type="sldNum" sz="quarter" idx="12"/>
          </p:nvPr>
        </p:nvSpPr>
        <p:spPr/>
        <p:txBody>
          <a:bodyPr/>
          <a:lstStyle/>
          <a:p>
            <a:fld id="{A4C08C15-09D5-4529-BC13-E8D6794D898C}" type="slidenum">
              <a:rPr lang="ar-IQ" smtClean="0"/>
              <a:pPr/>
              <a:t>25</a:t>
            </a:fld>
            <a:endParaRPr lang="ar-IQ"/>
          </a:p>
        </p:txBody>
      </p:sp>
    </p:spTree>
    <p:extLst>
      <p:ext uri="{BB962C8B-B14F-4D97-AF65-F5344CB8AC3E}">
        <p14:creationId xmlns:p14="http://schemas.microsoft.com/office/powerpoint/2010/main" xmlns="" val="11312876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1">
              <a:lumMod val="20000"/>
              <a:lumOff val="80000"/>
            </a:schemeClr>
          </a:solidFill>
          <a:ln>
            <a:solidFill>
              <a:srgbClr val="FF0000"/>
            </a:solidFill>
          </a:ln>
        </p:spPr>
        <p:txBody>
          <a:bodyPr>
            <a:normAutofit/>
          </a:bodyPr>
          <a:lstStyle/>
          <a:p>
            <a:pPr algn="r" rtl="1">
              <a:buClr>
                <a:schemeClr val="bg1"/>
              </a:buClr>
              <a:buNone/>
            </a:pPr>
            <a:r>
              <a:rPr lang="ar-SA" sz="3200" b="1" dirty="0" smtClean="0">
                <a:solidFill>
                  <a:srgbClr val="002060"/>
                </a:solidFill>
                <a:latin typeface="Arabic Typesetting" pitchFamily="66" charset="-78"/>
              </a:rPr>
              <a:t> </a:t>
            </a:r>
            <a:r>
              <a:rPr lang="ar-SA" b="1" dirty="0" smtClean="0">
                <a:solidFill>
                  <a:srgbClr val="002060"/>
                </a:solidFill>
                <a:latin typeface="Arabic Typesetting" pitchFamily="66" charset="-78"/>
              </a:rPr>
              <a:t>     </a:t>
            </a:r>
            <a:r>
              <a:rPr lang="ar-SA" sz="3200" b="1" dirty="0" smtClean="0">
                <a:solidFill>
                  <a:srgbClr val="002060"/>
                </a:solidFill>
                <a:latin typeface="Arabic Typesetting" pitchFamily="66" charset="-78"/>
              </a:rPr>
              <a:t>القدرة الفنية على الصبر والتحمل حتى يكمل المريض روايته من دون مقاطعة وإجهاض سلسلة أفكاره وحثه لفظياً وغير لفظياً على الاستمرار </a:t>
            </a:r>
            <a:r>
              <a:rPr lang="ar-IQ" sz="3200" b="1" dirty="0" smtClean="0">
                <a:solidFill>
                  <a:srgbClr val="002060"/>
                </a:solidFill>
                <a:latin typeface="Arabic Typesetting" pitchFamily="66" charset="-78"/>
              </a:rPr>
              <a:t>ويشمل مهارات عدة:</a:t>
            </a:r>
            <a:endParaRPr lang="ar-IQ" sz="3200" b="1" dirty="0" smtClean="0">
              <a:solidFill>
                <a:srgbClr val="002060"/>
              </a:solidFill>
              <a:latin typeface="Traditional Arabic" pitchFamily="18" charset="-78"/>
            </a:endParaRPr>
          </a:p>
          <a:p>
            <a:pPr algn="r" rtl="1">
              <a:buClr>
                <a:schemeClr val="bg1"/>
              </a:buClr>
            </a:pPr>
            <a:r>
              <a:rPr lang="ar-SA" sz="3200" b="1" dirty="0" smtClean="0">
                <a:solidFill>
                  <a:srgbClr val="002060"/>
                </a:solidFill>
                <a:latin typeface="Traditional Arabic" pitchFamily="18" charset="-78"/>
              </a:rPr>
              <a:t> الصمت</a:t>
            </a:r>
            <a:endParaRPr lang="en-US" sz="3200" b="1" dirty="0" smtClean="0">
              <a:solidFill>
                <a:srgbClr val="002060"/>
              </a:solidFill>
              <a:latin typeface="Traditional Arabic" pitchFamily="18" charset="-78"/>
            </a:endParaRPr>
          </a:p>
          <a:p>
            <a:pPr algn="r" rtl="1">
              <a:buClr>
                <a:schemeClr val="bg1"/>
              </a:buClr>
            </a:pPr>
            <a:r>
              <a:rPr lang="ar-SA" sz="3200" b="1" dirty="0" smtClean="0">
                <a:solidFill>
                  <a:srgbClr val="002060"/>
                </a:solidFill>
                <a:latin typeface="Traditional Arabic" pitchFamily="18" charset="-78"/>
              </a:rPr>
              <a:t>الانتظار</a:t>
            </a:r>
            <a:endParaRPr lang="en-US" sz="3200" b="1" dirty="0" smtClean="0">
              <a:solidFill>
                <a:srgbClr val="002060"/>
              </a:solidFill>
              <a:latin typeface="Traditional Arabic" pitchFamily="18" charset="-78"/>
            </a:endParaRPr>
          </a:p>
          <a:p>
            <a:pPr algn="r" rtl="1">
              <a:buClr>
                <a:schemeClr val="bg1"/>
              </a:buClr>
            </a:pPr>
            <a:r>
              <a:rPr lang="ar-SA" sz="3200" b="1" dirty="0" smtClean="0">
                <a:solidFill>
                  <a:srgbClr val="002060"/>
                </a:solidFill>
                <a:latin typeface="Traditional Arabic" pitchFamily="18" charset="-78"/>
              </a:rPr>
              <a:t>التشجيع </a:t>
            </a:r>
            <a:endParaRPr lang="en-US" sz="3200" b="1" dirty="0" smtClean="0">
              <a:solidFill>
                <a:srgbClr val="002060"/>
              </a:solidFill>
              <a:latin typeface="Traditional Arabic" pitchFamily="18" charset="-78"/>
            </a:endParaRPr>
          </a:p>
          <a:p>
            <a:pPr algn="r" rtl="1">
              <a:buClr>
                <a:schemeClr val="bg1"/>
              </a:buClr>
            </a:pPr>
            <a:r>
              <a:rPr lang="ar-SA" sz="3200" b="1" dirty="0" smtClean="0">
                <a:solidFill>
                  <a:srgbClr val="002060"/>
                </a:solidFill>
                <a:latin typeface="Traditional Arabic" pitchFamily="18" charset="-78"/>
              </a:rPr>
              <a:t>فهم تلميحات المريض وما بين السطور " الحوار غير اللفظي"</a:t>
            </a:r>
            <a:endParaRPr lang="en-US" sz="3200" b="1" dirty="0" smtClean="0">
              <a:solidFill>
                <a:srgbClr val="002060"/>
              </a:solidFill>
              <a:latin typeface="Traditional Arabic" pitchFamily="18" charset="-78"/>
            </a:endParaRPr>
          </a:p>
          <a:p>
            <a:pPr algn="r" rtl="1">
              <a:buClr>
                <a:schemeClr val="bg1"/>
              </a:buClr>
              <a:buNone/>
            </a:pPr>
            <a:endParaRPr lang="ar-IQ" sz="3200" b="1" dirty="0">
              <a:solidFill>
                <a:srgbClr val="002060"/>
              </a:solidFill>
              <a:latin typeface="Arabic Typesetting" pitchFamily="66" charset="-78"/>
            </a:endParaRPr>
          </a:p>
        </p:txBody>
      </p:sp>
      <p:sp>
        <p:nvSpPr>
          <p:cNvPr id="4" name="Date Placeholder 3"/>
          <p:cNvSpPr>
            <a:spLocks noGrp="1"/>
          </p:cNvSpPr>
          <p:nvPr>
            <p:ph type="dt" sz="half" idx="10"/>
          </p:nvPr>
        </p:nvSpPr>
        <p:spPr/>
        <p:txBody>
          <a:bodyPr/>
          <a:lstStyle/>
          <a:p>
            <a:fld id="{8BADD253-AB12-40EE-BD41-48212825B54B}" type="datetime8">
              <a:rPr lang="ar-IQ" smtClean="0"/>
              <a:pPr/>
              <a:t>05 تشرين الثاني، 18</a:t>
            </a:fld>
            <a:endParaRPr lang="ar-IQ"/>
          </a:p>
        </p:txBody>
      </p:sp>
      <p:sp>
        <p:nvSpPr>
          <p:cNvPr id="6" name="Footer Placeholder 5"/>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4C08C15-09D5-4529-BC13-E8D6794D898C}" type="slidenum">
              <a:rPr lang="ar-IQ" smtClean="0"/>
              <a:pPr/>
              <a:t>26</a:t>
            </a:fld>
            <a:endParaRPr lang="ar-IQ" dirty="0"/>
          </a:p>
        </p:txBody>
      </p:sp>
      <p:sp>
        <p:nvSpPr>
          <p:cNvPr id="2" name="Title 1"/>
          <p:cNvSpPr>
            <a:spLocks noGrp="1"/>
          </p:cNvSpPr>
          <p:nvPr>
            <p:ph type="title"/>
          </p:nvPr>
        </p:nvSpPr>
        <p:spPr>
          <a:solidFill>
            <a:schemeClr val="accent1">
              <a:lumMod val="20000"/>
              <a:lumOff val="80000"/>
            </a:schemeClr>
          </a:solidFill>
          <a:ln>
            <a:solidFill>
              <a:srgbClr val="FF0000"/>
            </a:solidFill>
          </a:ln>
        </p:spPr>
        <p:txBody>
          <a:bodyPr>
            <a:normAutofit/>
          </a:bodyPr>
          <a:lstStyle/>
          <a:p>
            <a:pPr algn="ctr"/>
            <a:r>
              <a:rPr lang="ar-SA" b="1" dirty="0" smtClean="0">
                <a:solidFill>
                  <a:srgbClr val="FF0000"/>
                </a:solidFill>
                <a:latin typeface="Arabic Typesetting" pitchFamily="66" charset="-78"/>
                <a:cs typeface="Arabic Typesetting" pitchFamily="66" charset="-78"/>
              </a:rPr>
              <a:t>الانصات</a:t>
            </a:r>
            <a:r>
              <a:rPr lang="ar-IQ" b="1" dirty="0" smtClean="0">
                <a:solidFill>
                  <a:srgbClr val="FF0000"/>
                </a:solidFill>
                <a:latin typeface="Arabic Typesetting" pitchFamily="66" charset="-78"/>
                <a:cs typeface="Arabic Typesetting" pitchFamily="66" charset="-78"/>
              </a:rPr>
              <a:t>:</a:t>
            </a:r>
            <a:r>
              <a:rPr lang="ar-SA" sz="4400" dirty="0" smtClean="0">
                <a:solidFill>
                  <a:srgbClr val="002060"/>
                </a:solidFill>
                <a:latin typeface="Traditional Arabic" pitchFamily="18" charset="-78"/>
              </a:rPr>
              <a:t> (</a:t>
            </a:r>
            <a:r>
              <a:rPr lang="en-US" sz="4800" dirty="0" smtClean="0">
                <a:solidFill>
                  <a:srgbClr val="002060"/>
                </a:solidFill>
                <a:latin typeface="Bell MT" pitchFamily="18" charset="0"/>
              </a:rPr>
              <a:t>Silent</a:t>
            </a:r>
            <a:r>
              <a:rPr lang="ar-SA" sz="4400" dirty="0" smtClean="0">
                <a:solidFill>
                  <a:srgbClr val="002060"/>
                </a:solidFill>
                <a:latin typeface="Bell MT" pitchFamily="18" charset="0"/>
              </a:rPr>
              <a:t> </a:t>
            </a:r>
            <a:r>
              <a:rPr lang="ar-SA" sz="4400" dirty="0" smtClean="0">
                <a:solidFill>
                  <a:srgbClr val="002060"/>
                </a:solidFill>
                <a:latin typeface="Traditional Arabic" pitchFamily="18" charset="-78"/>
              </a:rPr>
              <a:t>) و </a:t>
            </a:r>
            <a:r>
              <a:rPr lang="ar-SA" b="1" dirty="0" smtClean="0">
                <a:solidFill>
                  <a:srgbClr val="FF0000"/>
                </a:solidFill>
              </a:rPr>
              <a:t> </a:t>
            </a:r>
            <a:r>
              <a:rPr lang="en-US" b="1" dirty="0" smtClean="0">
                <a:solidFill>
                  <a:srgbClr val="FF0000"/>
                </a:solidFill>
                <a:latin typeface="Bell MT" pitchFamily="18" charset="0"/>
              </a:rPr>
              <a:t>(</a:t>
            </a:r>
            <a:r>
              <a:rPr lang="en-US" sz="4800" b="1" dirty="0" smtClean="0">
                <a:solidFill>
                  <a:srgbClr val="FF0000"/>
                </a:solidFill>
                <a:latin typeface="Bell MT" pitchFamily="18" charset="0"/>
              </a:rPr>
              <a:t>Listen)</a:t>
            </a:r>
            <a:endParaRPr lang="ar-IQ" b="1" dirty="0">
              <a:latin typeface="Bell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1"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linds(horizontal)">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
                                            <p:bg/>
                                          </p:spTgt>
                                        </p:tgtEl>
                                        <p:attrNameLst>
                                          <p:attrName>style.visibility</p:attrName>
                                        </p:attrNameLst>
                                      </p:cBhvr>
                                      <p:to>
                                        <p:strVal val="visible"/>
                                      </p:to>
                                    </p:set>
                                    <p:animEffect transition="in" filter="box(in)">
                                      <p:cBhvr>
                                        <p:cTn id="18" dur="500"/>
                                        <p:tgtEl>
                                          <p:spTgt spid="3">
                                            <p:bg/>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box(in)">
                                      <p:cBhvr>
                                        <p:cTn id="23" dur="50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box(in)">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box(in)">
                                      <p:cBhvr>
                                        <p:cTn id="33" dur="5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box(in)">
                                      <p:cBhvr>
                                        <p:cTn id="38" dur="5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box(in)">
                                      <p:cBhvr>
                                        <p:cTn id="4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P spid="2"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ar-IQ" sz="4000" b="1" dirty="0" smtClean="0"/>
              <a:t>أ . وقت الانتظار : </a:t>
            </a:r>
            <a:r>
              <a:rPr lang="en-US" sz="4000" b="1" dirty="0" smtClean="0"/>
              <a:t>Wait time</a:t>
            </a:r>
          </a:p>
          <a:p>
            <a:pPr algn="l">
              <a:buNone/>
            </a:pPr>
            <a:r>
              <a:rPr lang="ar-IQ" sz="4000" b="1" dirty="0" smtClean="0"/>
              <a:t>ب. الاستجابة التشجيعية: </a:t>
            </a:r>
            <a:r>
              <a:rPr lang="en-US" sz="4000" b="1" dirty="0" smtClean="0"/>
              <a:t>Facilitating  response</a:t>
            </a:r>
          </a:p>
          <a:p>
            <a:pPr algn="l">
              <a:buNone/>
            </a:pPr>
            <a:r>
              <a:rPr lang="ar-IQ" sz="4000" b="1" dirty="0" smtClean="0"/>
              <a:t>ج. مهارات "الطبيب" غير اللفظية - </a:t>
            </a:r>
            <a:r>
              <a:rPr lang="en-US" sz="4000" b="1" dirty="0" smtClean="0"/>
              <a:t>Nonverbal Skills</a:t>
            </a:r>
          </a:p>
          <a:p>
            <a:pPr>
              <a:buNone/>
            </a:pPr>
            <a:r>
              <a:rPr lang="ar-IQ" sz="4000" b="1" dirty="0" smtClean="0"/>
              <a:t>د. التقاط تلميحات المريض اللفظية وغير اللفظية :</a:t>
            </a:r>
          </a:p>
          <a:p>
            <a:pPr>
              <a:buNone/>
            </a:pPr>
            <a:r>
              <a:rPr lang="en-US" sz="4000" b="1" dirty="0" smtClean="0"/>
              <a:t>Picking up verbal &amp; nonverbal Cues</a:t>
            </a:r>
            <a:endParaRPr lang="ar-IQ" sz="4000" b="1" dirty="0"/>
          </a:p>
        </p:txBody>
      </p:sp>
      <p:sp>
        <p:nvSpPr>
          <p:cNvPr id="4" name="Date Placeholder 3"/>
          <p:cNvSpPr>
            <a:spLocks noGrp="1"/>
          </p:cNvSpPr>
          <p:nvPr>
            <p:ph type="dt" sz="half" idx="10"/>
          </p:nvPr>
        </p:nvSpPr>
        <p:spPr/>
        <p:txBody>
          <a:bodyPr/>
          <a:lstStyle/>
          <a:p>
            <a:fld id="{A9618715-20CF-4A71-AED9-EDEB563224BD}" type="datetime8">
              <a:rPr lang="ar-IQ" smtClean="0"/>
              <a:pPr/>
              <a:t>05 تشرين الثاني، 18</a:t>
            </a:fld>
            <a:endParaRPr lang="ar-IQ" dirty="0"/>
          </a:p>
        </p:txBody>
      </p:sp>
      <p:sp>
        <p:nvSpPr>
          <p:cNvPr id="6" name="Footer Placeholder 5"/>
          <p:cNvSpPr>
            <a:spLocks noGrp="1"/>
          </p:cNvSpPr>
          <p:nvPr>
            <p:ph type="ftr" sz="quarter" idx="11"/>
          </p:nvPr>
        </p:nvSpPr>
        <p:spPr>
          <a:xfrm>
            <a:off x="785786" y="5786454"/>
            <a:ext cx="7500990" cy="935021"/>
          </a:xfrm>
        </p:spPr>
        <p:txBody>
          <a:bodyPr/>
          <a:lstStyle/>
          <a:p>
            <a:pPr algn="l"/>
            <a:r>
              <a:rPr lang="en-US" sz="1600" b="1" dirty="0" smtClean="0">
                <a:cs typeface="+mj-cs"/>
              </a:rPr>
              <a:t>Silverman J.D., Kurtz S.M, Draper J. (2013)3rd Skills for Communicating with Patients, Listening to the patient's opening statement, P46-52, </a:t>
            </a:r>
            <a:r>
              <a:rPr lang="en-US" sz="1600" b="1" dirty="0" err="1" smtClean="0">
                <a:cs typeface="+mj-cs"/>
              </a:rPr>
              <a:t>Radicliffe</a:t>
            </a:r>
            <a:r>
              <a:rPr lang="en-US" sz="1600" b="1" dirty="0" smtClean="0">
                <a:cs typeface="+mj-cs"/>
              </a:rPr>
              <a:t> Medical Press (Oxford).</a:t>
            </a:r>
            <a:endParaRPr lang="ar-IQ" sz="1600" b="1" dirty="0">
              <a:cs typeface="+mj-cs"/>
            </a:endParaRPr>
          </a:p>
        </p:txBody>
      </p:sp>
      <p:sp>
        <p:nvSpPr>
          <p:cNvPr id="5" name="Slide Number Placeholder 4"/>
          <p:cNvSpPr>
            <a:spLocks noGrp="1"/>
          </p:cNvSpPr>
          <p:nvPr>
            <p:ph type="sldNum" sz="quarter" idx="12"/>
          </p:nvPr>
        </p:nvSpPr>
        <p:spPr/>
        <p:txBody>
          <a:bodyPr/>
          <a:lstStyle/>
          <a:p>
            <a:fld id="{A4C08C15-09D5-4529-BC13-E8D6794D898C}" type="slidenum">
              <a:rPr lang="ar-IQ" smtClean="0"/>
              <a:pPr/>
              <a:t>27</a:t>
            </a:fld>
            <a:endParaRPr lang="ar-IQ"/>
          </a:p>
        </p:txBody>
      </p:sp>
      <p:sp>
        <p:nvSpPr>
          <p:cNvPr id="2" name="Title 1"/>
          <p:cNvSpPr>
            <a:spLocks noGrp="1"/>
          </p:cNvSpPr>
          <p:nvPr>
            <p:ph type="title"/>
          </p:nvPr>
        </p:nvSpPr>
        <p:spPr/>
        <p:txBody>
          <a:bodyPr/>
          <a:lstStyle/>
          <a:p>
            <a:r>
              <a:rPr lang="ar-IQ" dirty="0" smtClean="0">
                <a:solidFill>
                  <a:srgbClr val="C00000"/>
                </a:solidFill>
              </a:rPr>
              <a:t>المهارات الخاصة بالإنصات الفاعل</a:t>
            </a:r>
            <a:endParaRPr lang="ar-IQ" dirty="0">
              <a:solidFill>
                <a:srgbClr val="C0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186766" cy="3900502"/>
          </a:xfrm>
        </p:spPr>
        <p:style>
          <a:lnRef idx="1">
            <a:schemeClr val="accent5"/>
          </a:lnRef>
          <a:fillRef idx="2">
            <a:schemeClr val="accent5"/>
          </a:fillRef>
          <a:effectRef idx="1">
            <a:schemeClr val="accent5"/>
          </a:effectRef>
          <a:fontRef idx="minor">
            <a:schemeClr val="dk1"/>
          </a:fontRef>
        </p:style>
        <p:txBody>
          <a:bodyPr>
            <a:normAutofit/>
          </a:bodyPr>
          <a:lstStyle/>
          <a:p>
            <a:r>
              <a:rPr lang="ar-IQ" b="1" dirty="0" smtClean="0">
                <a:cs typeface="+mj-cs"/>
              </a:rPr>
              <a:t>ليس من السهولة الانتقال في المقابلة الطبية من الكلام إلى الإنصات في جميع الاوقات.</a:t>
            </a:r>
          </a:p>
          <a:p>
            <a:r>
              <a:rPr lang="ar-IQ" b="1" dirty="0" smtClean="0">
                <a:cs typeface="+mj-cs"/>
              </a:rPr>
              <a:t>وغالباً ومن دون قصد، يهيئ الطبيب نفسه للسؤال الآتي، بدلاً من التركيز على ما يقوله المريض. وقد يكون مشغولاً بصياغة السؤال الجديد، ويحول انتباهه من استماع رسالة المريض إلى مقاطعته وبذلك يفشل في اسداء الوقت الكافي للانصات</a:t>
            </a:r>
            <a:endParaRPr lang="ar-IQ" b="1" dirty="0">
              <a:cs typeface="+mj-cs"/>
            </a:endParaRPr>
          </a:p>
        </p:txBody>
      </p:sp>
      <p:sp>
        <p:nvSpPr>
          <p:cNvPr id="4" name="Date Placeholder 3"/>
          <p:cNvSpPr>
            <a:spLocks noGrp="1"/>
          </p:cNvSpPr>
          <p:nvPr>
            <p:ph type="dt" sz="half" idx="10"/>
          </p:nvPr>
        </p:nvSpPr>
        <p:spPr/>
        <p:txBody>
          <a:bodyPr/>
          <a:lstStyle/>
          <a:p>
            <a:fld id="{DCD0622C-9E39-4A9D-895B-6CF01F7F3BEF}" type="datetime8">
              <a:rPr lang="ar-IQ" smtClean="0"/>
              <a:pPr/>
              <a:t>05 تشرين الثاني، 18</a:t>
            </a:fld>
            <a:endParaRPr lang="ar-IQ"/>
          </a:p>
        </p:txBody>
      </p:sp>
      <p:sp>
        <p:nvSpPr>
          <p:cNvPr id="5" name="Footer Placeholder 4"/>
          <p:cNvSpPr>
            <a:spLocks noGrp="1"/>
          </p:cNvSpPr>
          <p:nvPr>
            <p:ph type="ftr" sz="quarter" idx="11"/>
          </p:nvPr>
        </p:nvSpPr>
        <p:spPr>
          <a:xfrm>
            <a:off x="928662" y="5715016"/>
            <a:ext cx="7715304" cy="1006459"/>
          </a:xfrm>
        </p:spPr>
        <p:txBody>
          <a:bodyPr/>
          <a:lstStyle/>
          <a:p>
            <a:pPr algn="l"/>
            <a:endParaRPr lang="ar-IQ" sz="1600" b="1" dirty="0" smtClean="0"/>
          </a:p>
          <a:p>
            <a:pPr algn="l"/>
            <a:r>
              <a:rPr lang="en-US" sz="1600" b="1" dirty="0" smtClean="0"/>
              <a:t>Mary Budd Rowe, Wait Time: Slowing Down May Be A Way of Speeding Up!, Journal of Teacher Education 1986; 37; 43</a:t>
            </a:r>
          </a:p>
          <a:p>
            <a:pPr algn="l"/>
            <a:r>
              <a:rPr lang="en-US" sz="1600" b="1" dirty="0" smtClean="0"/>
              <a:t>Koch R (1971) The teacher and nonverbal communication. Theory into </a:t>
            </a:r>
            <a:r>
              <a:rPr lang="en-US" sz="1600" b="1" dirty="0" err="1" smtClean="0"/>
              <a:t>Pract</a:t>
            </a:r>
            <a:r>
              <a:rPr lang="en-US" sz="1600" b="1" dirty="0" smtClean="0"/>
              <a:t>. 10: 231-42.</a:t>
            </a:r>
            <a:endParaRPr lang="ar-IQ" sz="1600" b="1" dirty="0" smtClean="0"/>
          </a:p>
          <a:p>
            <a:endParaRPr lang="ar-IQ" sz="1600" b="1" dirty="0"/>
          </a:p>
        </p:txBody>
      </p:sp>
      <p:sp>
        <p:nvSpPr>
          <p:cNvPr id="6" name="Slide Number Placeholder 5"/>
          <p:cNvSpPr>
            <a:spLocks noGrp="1"/>
          </p:cNvSpPr>
          <p:nvPr>
            <p:ph type="sldNum" sz="quarter" idx="12"/>
          </p:nvPr>
        </p:nvSpPr>
        <p:spPr/>
        <p:txBody>
          <a:bodyPr/>
          <a:lstStyle/>
          <a:p>
            <a:fld id="{A4C08C15-09D5-4529-BC13-E8D6794D898C}" type="slidenum">
              <a:rPr lang="ar-IQ" smtClean="0"/>
              <a:pPr/>
              <a:t>28</a:t>
            </a:fld>
            <a:endParaRPr lang="ar-IQ"/>
          </a:p>
        </p:txBody>
      </p:sp>
      <p:sp>
        <p:nvSpPr>
          <p:cNvPr id="2" name="Title 1"/>
          <p:cNvSpPr>
            <a:spLocks noGrp="1"/>
          </p:cNvSpPr>
          <p:nvPr>
            <p:ph type="title"/>
          </p:nvPr>
        </p:nvSpPr>
        <p:spPr>
          <a:ln w="57150"/>
        </p:spPr>
        <p:style>
          <a:lnRef idx="2">
            <a:schemeClr val="accent5"/>
          </a:lnRef>
          <a:fillRef idx="1">
            <a:schemeClr val="lt1"/>
          </a:fillRef>
          <a:effectRef idx="0">
            <a:schemeClr val="accent5"/>
          </a:effectRef>
          <a:fontRef idx="minor">
            <a:schemeClr val="dk1"/>
          </a:fontRef>
        </p:style>
        <p:txBody>
          <a:bodyPr/>
          <a:lstStyle/>
          <a:p>
            <a:pPr algn="r"/>
            <a:r>
              <a:rPr lang="ar-IQ" b="1" dirty="0" smtClean="0"/>
              <a:t>    وقت الانتظار </a:t>
            </a:r>
            <a:endParaRPr lang="ar-IQ"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500726"/>
          </a:xfrm>
        </p:spPr>
        <p:style>
          <a:lnRef idx="1">
            <a:schemeClr val="accent3"/>
          </a:lnRef>
          <a:fillRef idx="2">
            <a:schemeClr val="accent3"/>
          </a:fillRef>
          <a:effectRef idx="1">
            <a:schemeClr val="accent3"/>
          </a:effectRef>
          <a:fontRef idx="minor">
            <a:schemeClr val="dk1"/>
          </a:fontRef>
        </p:style>
        <p:txBody>
          <a:bodyPr>
            <a:normAutofit/>
          </a:bodyPr>
          <a:lstStyle/>
          <a:p>
            <a:pPr algn="just">
              <a:buNone/>
            </a:pPr>
            <a:endParaRPr lang="ar-IQ" b="1" dirty="0" smtClean="0">
              <a:cs typeface="+mj-cs"/>
            </a:endParaRPr>
          </a:p>
          <a:p>
            <a:pPr algn="just"/>
            <a:r>
              <a:rPr lang="ar-IQ" b="1" dirty="0" smtClean="0">
                <a:cs typeface="+mj-cs"/>
              </a:rPr>
              <a:t> أن بعض الأطباء لهم قابلية أكثر من غيرهم على تشجيع مرضاهم في الاسترسال في الكلام،</a:t>
            </a:r>
          </a:p>
          <a:p>
            <a:pPr algn="just"/>
            <a:r>
              <a:rPr lang="ar-IQ" b="1" dirty="0" smtClean="0">
                <a:cs typeface="+mj-cs"/>
              </a:rPr>
              <a:t>عند ذاك يبقى الطبيب منصتاً ويستمتع بالإنصات ويشجع  المريض ، مثل: هز الرأس، والتعبير الوجهي، والتي تعطي إشارات للمريض كي يستمر في روايته، مما يعطي للمريض الثقة الضرورية لكي يستمر بالحديث. </a:t>
            </a:r>
          </a:p>
          <a:p>
            <a:pPr algn="just"/>
            <a:r>
              <a:rPr lang="ar-IQ" b="1" dirty="0" smtClean="0">
                <a:cs typeface="+mj-cs"/>
              </a:rPr>
              <a:t>وينبغي الحرص  على حيادية هذه الملاحظات التشجيعية، وأن لا ترشد المريض إلى التركيز على معاناة معينة، وإنما تعطيه الحرية لاختيار الموضوعات التي يريد عرضها، مثل: ها ، هو، </a:t>
            </a:r>
            <a:endParaRPr lang="ar-IQ" b="1" dirty="0">
              <a:cs typeface="+mj-cs"/>
            </a:endParaRPr>
          </a:p>
        </p:txBody>
      </p:sp>
      <p:sp>
        <p:nvSpPr>
          <p:cNvPr id="4" name="Date Placeholder 3"/>
          <p:cNvSpPr>
            <a:spLocks noGrp="1"/>
          </p:cNvSpPr>
          <p:nvPr>
            <p:ph type="dt" sz="half" idx="10"/>
          </p:nvPr>
        </p:nvSpPr>
        <p:spPr/>
        <p:txBody>
          <a:bodyPr/>
          <a:lstStyle/>
          <a:p>
            <a:fld id="{DCD0622C-9E39-4A9D-895B-6CF01F7F3BEF}" type="datetime8">
              <a:rPr lang="ar-IQ" smtClean="0"/>
              <a:pPr/>
              <a:t>05 تشرين الثاني، 18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C08C15-09D5-4529-BC13-E8D6794D898C}" type="slidenum">
              <a:rPr lang="ar-IQ" smtClean="0"/>
              <a:pPr/>
              <a:t>29</a:t>
            </a:fld>
            <a:endParaRPr lang="ar-IQ"/>
          </a:p>
        </p:txBody>
      </p:sp>
      <p:sp>
        <p:nvSpPr>
          <p:cNvPr id="2" name="Title 1"/>
          <p:cNvSpPr>
            <a:spLocks noGrp="1"/>
          </p:cNvSpPr>
          <p:nvPr>
            <p:ph type="title"/>
          </p:nvPr>
        </p:nvSpPr>
        <p:spPr>
          <a:ln w="76200"/>
        </p:spPr>
        <p:style>
          <a:lnRef idx="2">
            <a:schemeClr val="accent3"/>
          </a:lnRef>
          <a:fillRef idx="1">
            <a:schemeClr val="lt1"/>
          </a:fillRef>
          <a:effectRef idx="0">
            <a:schemeClr val="accent3"/>
          </a:effectRef>
          <a:fontRef idx="minor">
            <a:schemeClr val="dk1"/>
          </a:fontRef>
        </p:style>
        <p:txBody>
          <a:bodyPr/>
          <a:lstStyle/>
          <a:p>
            <a:pPr algn="r"/>
            <a:r>
              <a:rPr lang="ar-IQ" dirty="0" smtClean="0"/>
              <a:t>الاستجابة التشجيعية </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600201"/>
            <a:ext cx="8258204" cy="4400568"/>
          </a:xfrm>
        </p:spPr>
        <p:style>
          <a:lnRef idx="2">
            <a:schemeClr val="accent1"/>
          </a:lnRef>
          <a:fillRef idx="1">
            <a:schemeClr val="lt1"/>
          </a:fillRef>
          <a:effectRef idx="0">
            <a:schemeClr val="accent1"/>
          </a:effectRef>
          <a:fontRef idx="minor">
            <a:schemeClr val="dk1"/>
          </a:fontRef>
        </p:style>
        <p:txBody>
          <a:bodyPr>
            <a:normAutofit/>
          </a:bodyPr>
          <a:lstStyle/>
          <a:p>
            <a:pPr algn="r" rtl="1"/>
            <a:r>
              <a:rPr lang="ar-IQ" b="1" dirty="0" smtClean="0"/>
              <a:t>ان دعوه المريض للتحدث عن الحاله المرضيه التي يعاني منها تؤدي الى الحصول على قصه بدلا من رد محدد .</a:t>
            </a:r>
          </a:p>
          <a:p>
            <a:pPr algn="r" rtl="1">
              <a:buNone/>
            </a:pPr>
            <a:r>
              <a:rPr lang="ar-IQ" b="1" dirty="0" smtClean="0"/>
              <a:t>   حيث اذا ذكر المعاناه الاولى هي ليست بالضروره المشكله الاساسيه والتي قد تظهر في نهايه المقابله</a:t>
            </a:r>
          </a:p>
          <a:p>
            <a:pPr algn="r" rtl="1">
              <a:buNone/>
            </a:pPr>
            <a:r>
              <a:rPr lang="ar-IQ" b="1" dirty="0" smtClean="0"/>
              <a:t>لتفادي ذلك اتباع تقنيات الحوار الطبي وهي :-</a:t>
            </a:r>
          </a:p>
          <a:p>
            <a:pPr algn="r" rtl="1"/>
            <a:r>
              <a:rPr lang="ar-IQ" b="1" dirty="0" smtClean="0"/>
              <a:t>1- الدعوه ( المفتوحه )</a:t>
            </a:r>
          </a:p>
          <a:p>
            <a:pPr algn="r" rtl="1"/>
            <a:r>
              <a:rPr lang="ar-IQ" b="1" dirty="0" smtClean="0"/>
              <a:t>2- الانصات </a:t>
            </a:r>
          </a:p>
          <a:p>
            <a:pPr algn="r" rtl="1"/>
            <a:r>
              <a:rPr lang="ar-IQ" b="1" dirty="0" smtClean="0"/>
              <a:t>3- التلخيص </a:t>
            </a:r>
            <a:endParaRPr lang="en-US" b="1" dirty="0" smtClean="0"/>
          </a:p>
          <a:p>
            <a:pPr algn="ctr" rtl="1"/>
            <a:r>
              <a:rPr lang="ar-IQ" b="1" dirty="0" smtClean="0">
                <a:solidFill>
                  <a:srgbClr val="FF0000"/>
                </a:solidFill>
              </a:rPr>
              <a:t>(</a:t>
            </a:r>
            <a:r>
              <a:rPr lang="en-US" sz="4000" b="1" dirty="0" smtClean="0">
                <a:solidFill>
                  <a:srgbClr val="FF0000"/>
                </a:solidFill>
              </a:rPr>
              <a:t>ILS Technique</a:t>
            </a:r>
            <a:r>
              <a:rPr lang="ar-IQ" sz="4000" b="1" dirty="0" smtClean="0">
                <a:solidFill>
                  <a:srgbClr val="FF0000"/>
                </a:solidFill>
              </a:rPr>
              <a:t>)</a:t>
            </a:r>
            <a:endParaRPr lang="en-US" sz="4000" b="1" dirty="0" smtClean="0">
              <a:solidFill>
                <a:srgbClr val="FF0000"/>
              </a:solidFill>
            </a:endParaRPr>
          </a:p>
          <a:p>
            <a:pPr algn="r" rtl="1"/>
            <a:endParaRPr lang="en-US" b="1" dirty="0" smtClean="0"/>
          </a:p>
          <a:p>
            <a:pPr algn="r"/>
            <a:endParaRPr lang="ar-IQ" dirty="0"/>
          </a:p>
        </p:txBody>
      </p:sp>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ar-IQ" b="1" dirty="0" smtClean="0"/>
              <a:t>المقابله الطبيه التي محورها المريض</a:t>
            </a:r>
            <a:endParaRPr lang="ar-IQ"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472518" cy="4525963"/>
          </a:xfrm>
        </p:spPr>
        <p:txBody>
          <a:bodyPr>
            <a:noAutofit/>
          </a:bodyPr>
          <a:lstStyle/>
          <a:p>
            <a:r>
              <a:rPr lang="ar-IQ" sz="2800" b="1" dirty="0" smtClean="0">
                <a:cs typeface="+mj-cs"/>
              </a:rPr>
              <a:t>هي وضعية الجسم </a:t>
            </a:r>
            <a:r>
              <a:rPr lang="en-US" sz="2800" b="1" dirty="0" smtClean="0">
                <a:cs typeface="+mj-cs"/>
              </a:rPr>
              <a:t>(Posture )، </a:t>
            </a:r>
            <a:r>
              <a:rPr lang="ar-IQ" sz="2800" b="1" dirty="0" smtClean="0">
                <a:cs typeface="+mj-cs"/>
              </a:rPr>
              <a:t>حركة الطبيب، </a:t>
            </a:r>
          </a:p>
          <a:p>
            <a:endParaRPr lang="ar-IQ" sz="2800" b="1" dirty="0" smtClean="0">
              <a:cs typeface="+mj-cs"/>
            </a:endParaRPr>
          </a:p>
          <a:p>
            <a:r>
              <a:rPr lang="ar-IQ" sz="2800" b="1" dirty="0" smtClean="0">
                <a:cs typeface="+mj-cs"/>
              </a:rPr>
              <a:t>والقرب </a:t>
            </a:r>
            <a:r>
              <a:rPr lang="en-US" sz="2800" b="1" dirty="0" smtClean="0">
                <a:cs typeface="+mj-cs"/>
              </a:rPr>
              <a:t>Proximity</a:t>
            </a:r>
            <a:endParaRPr lang="ar-IQ" sz="2800" b="1" dirty="0" smtClean="0">
              <a:cs typeface="+mj-cs"/>
            </a:endParaRPr>
          </a:p>
          <a:p>
            <a:endParaRPr lang="ar-IQ" sz="2800" b="1" dirty="0" smtClean="0">
              <a:cs typeface="+mj-cs"/>
            </a:endParaRPr>
          </a:p>
          <a:p>
            <a:r>
              <a:rPr lang="ar-IQ" sz="2800" b="1" dirty="0" smtClean="0">
                <a:cs typeface="+mj-cs"/>
              </a:rPr>
              <a:t>واتجاه النظر، والتواصل البصري، </a:t>
            </a:r>
          </a:p>
          <a:p>
            <a:endParaRPr lang="ar-IQ" sz="2800" b="1" dirty="0" smtClean="0">
              <a:cs typeface="+mj-cs"/>
            </a:endParaRPr>
          </a:p>
          <a:p>
            <a:r>
              <a:rPr lang="ar-IQ" sz="2800" b="1" dirty="0" smtClean="0">
                <a:cs typeface="+mj-cs"/>
              </a:rPr>
              <a:t>والإيماءات </a:t>
            </a:r>
            <a:r>
              <a:rPr lang="en-US" sz="2800" b="1" dirty="0" smtClean="0">
                <a:cs typeface="+mj-cs"/>
              </a:rPr>
              <a:t>(Gestures )، </a:t>
            </a:r>
            <a:r>
              <a:rPr lang="ar-IQ" sz="2800" b="1" dirty="0" smtClean="0">
                <a:cs typeface="+mj-cs"/>
              </a:rPr>
              <a:t>ونبرة الصوت، نغمة الكلام</a:t>
            </a:r>
          </a:p>
          <a:p>
            <a:endParaRPr lang="ar-IQ" sz="2800" b="1" dirty="0" smtClean="0">
              <a:cs typeface="+mj-cs"/>
            </a:endParaRPr>
          </a:p>
          <a:p>
            <a:r>
              <a:rPr lang="ar-IQ" sz="2800" b="1" dirty="0" smtClean="0">
                <a:cs typeface="+mj-cs"/>
              </a:rPr>
              <a:t>التعبير الوجهي، للمس، والقيافة، والمؤثرات البيئية ترتيب الاثاث، الاضاءة، الدفء </a:t>
            </a:r>
          </a:p>
        </p:txBody>
      </p:sp>
      <p:sp>
        <p:nvSpPr>
          <p:cNvPr id="4" name="Date Placeholder 3"/>
          <p:cNvSpPr>
            <a:spLocks noGrp="1"/>
          </p:cNvSpPr>
          <p:nvPr>
            <p:ph type="dt" sz="half" idx="10"/>
          </p:nvPr>
        </p:nvSpPr>
        <p:spPr/>
        <p:txBody>
          <a:bodyPr/>
          <a:lstStyle/>
          <a:p>
            <a:fld id="{DCD0622C-9E39-4A9D-895B-6CF01F7F3BEF}" type="datetime8">
              <a:rPr lang="ar-IQ" smtClean="0"/>
              <a:pPr/>
              <a:t>05 تشرين الثاني، 18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C08C15-09D5-4529-BC13-E8D6794D898C}" type="slidenum">
              <a:rPr lang="ar-IQ" smtClean="0"/>
              <a:pPr/>
              <a:t>30</a:t>
            </a:fld>
            <a:endParaRPr lang="ar-IQ"/>
          </a:p>
        </p:txBody>
      </p:sp>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r"/>
            <a:r>
              <a:rPr lang="ar-IQ"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مهارات "الطبيب" غير اللفظية </a:t>
            </a:r>
            <a:endParaRPr lang="ar-IQ"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ox(i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ox(i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ox(in)">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p:spPr>
        <p:style>
          <a:lnRef idx="2">
            <a:schemeClr val="accent2"/>
          </a:lnRef>
          <a:fillRef idx="1">
            <a:schemeClr val="lt1"/>
          </a:fillRef>
          <a:effectRef idx="0">
            <a:schemeClr val="accent2"/>
          </a:effectRef>
          <a:fontRef idx="minor">
            <a:schemeClr val="dk1"/>
          </a:fontRef>
        </p:style>
        <p:txBody>
          <a:bodyPr>
            <a:normAutofit/>
          </a:bodyPr>
          <a:lstStyle/>
          <a:p>
            <a:r>
              <a:rPr lang="ar-IQ" sz="3600" b="1" dirty="0" smtClean="0">
                <a:cs typeface="+mj-cs"/>
              </a:rPr>
              <a:t>غالبا ما يعبر المريض عن أفكا ره وهواجسه وتوقعاته بإشارات غير لفظية أو عبارات غيرمباشرة. وعلى الطبيب أن يتنا ولها باهتمام بالغ مبكر اً في المقابلة،</a:t>
            </a:r>
          </a:p>
          <a:p>
            <a:r>
              <a:rPr lang="ar-IQ" sz="3600" b="1" dirty="0" smtClean="0">
                <a:cs typeface="+mj-cs"/>
              </a:rPr>
              <a:t> وتكمن الخطورة إذا ما اهملت هذه الرسائل ، أو أن يفترض الطبيب فهمها من دون تمحيصها مع المريض في أوانها.</a:t>
            </a:r>
            <a:endParaRPr lang="ar-IQ" sz="3600" b="1" dirty="0">
              <a:cs typeface="+mj-cs"/>
            </a:endParaRPr>
          </a:p>
        </p:txBody>
      </p:sp>
      <p:sp>
        <p:nvSpPr>
          <p:cNvPr id="4" name="Date Placeholder 3"/>
          <p:cNvSpPr>
            <a:spLocks noGrp="1"/>
          </p:cNvSpPr>
          <p:nvPr>
            <p:ph type="dt" sz="half" idx="10"/>
          </p:nvPr>
        </p:nvSpPr>
        <p:spPr/>
        <p:txBody>
          <a:bodyPr/>
          <a:lstStyle/>
          <a:p>
            <a:fld id="{DCD0622C-9E39-4A9D-895B-6CF01F7F3BEF}" type="datetime8">
              <a:rPr lang="ar-IQ" smtClean="0"/>
              <a:pPr/>
              <a:t>05 تشرين الثاني، 18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C08C15-09D5-4529-BC13-E8D6794D898C}" type="slidenum">
              <a:rPr lang="ar-IQ" smtClean="0"/>
              <a:pPr/>
              <a:t>31</a:t>
            </a:fld>
            <a:endParaRPr lang="ar-IQ"/>
          </a:p>
        </p:txBody>
      </p:sp>
      <p:sp>
        <p:nvSpPr>
          <p:cNvPr id="2" name="Title 1"/>
          <p:cNvSpPr>
            <a:spLocks noGrp="1"/>
          </p:cNvSpPr>
          <p:nvPr>
            <p:ph type="title"/>
          </p:nvPr>
        </p:nvSpPr>
        <p:spPr>
          <a:ln w="57150"/>
        </p:spPr>
        <p:style>
          <a:lnRef idx="2">
            <a:schemeClr val="accent6"/>
          </a:lnRef>
          <a:fillRef idx="1">
            <a:schemeClr val="lt1"/>
          </a:fillRef>
          <a:effectRef idx="0">
            <a:schemeClr val="accent6"/>
          </a:effectRef>
          <a:fontRef idx="minor">
            <a:schemeClr val="dk1"/>
          </a:fontRef>
        </p:style>
        <p:txBody>
          <a:bodyPr/>
          <a:lstStyle/>
          <a:p>
            <a:r>
              <a:rPr lang="ar-IQ" b="1" dirty="0" smtClean="0">
                <a:solidFill>
                  <a:srgbClr val="FF0000"/>
                </a:solidFill>
              </a:rPr>
              <a:t>التقاط إشارات المريض اللفظية وغير اللفظية </a:t>
            </a:r>
            <a:endParaRPr lang="ar-IQ"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1428736"/>
            <a:ext cx="7929650" cy="4558370"/>
          </a:xfrm>
          <a:ln/>
        </p:spPr>
        <p:style>
          <a:lnRef idx="2">
            <a:schemeClr val="accent2"/>
          </a:lnRef>
          <a:fillRef idx="1">
            <a:schemeClr val="lt1"/>
          </a:fillRef>
          <a:effectRef idx="0">
            <a:schemeClr val="accent2"/>
          </a:effectRef>
          <a:fontRef idx="minor">
            <a:schemeClr val="dk1"/>
          </a:fontRef>
        </p:style>
        <p:txBody>
          <a:bodyPr>
            <a:noAutofit/>
          </a:bodyPr>
          <a:lstStyle/>
          <a:p>
            <a:pPr algn="r" rtl="1">
              <a:buFont typeface="Arial" charset="0"/>
              <a:buChar char="•"/>
            </a:pPr>
            <a:r>
              <a:rPr lang="ar-SA" b="1" dirty="0" smtClean="0">
                <a:latin typeface="Arabic Typesetting" pitchFamily="66" charset="-78"/>
                <a:cs typeface="Arabic Typesetting" pitchFamily="66" charset="-78"/>
              </a:rPr>
              <a:t>إظهار </a:t>
            </a:r>
            <a:r>
              <a:rPr lang="ar-SA" b="1" dirty="0">
                <a:latin typeface="Arabic Typesetting" pitchFamily="66" charset="-78"/>
                <a:cs typeface="Arabic Typesetting" pitchFamily="66" charset="-78"/>
              </a:rPr>
              <a:t>أشارة الاهتمام </a:t>
            </a:r>
            <a:r>
              <a:rPr lang="ar-SA" b="1" dirty="0" smtClean="0">
                <a:latin typeface="Arabic Typesetting" pitchFamily="66" charset="-78"/>
                <a:cs typeface="Arabic Typesetting" pitchFamily="66" charset="-78"/>
              </a:rPr>
              <a:t>للمريض</a:t>
            </a:r>
            <a:endParaRPr lang="ar-SA" b="1" dirty="0">
              <a:latin typeface="Arabic Typesetting" pitchFamily="66" charset="-78"/>
              <a:cs typeface="Arabic Typesetting" pitchFamily="66" charset="-78"/>
            </a:endParaRPr>
          </a:p>
          <a:p>
            <a:pPr algn="r" rtl="1">
              <a:buFont typeface="Arial" charset="0"/>
              <a:buChar char="•"/>
            </a:pPr>
            <a:r>
              <a:rPr lang="ar-SA" b="1" dirty="0">
                <a:latin typeface="Arabic Typesetting" pitchFamily="66" charset="-78"/>
                <a:cs typeface="Arabic Typesetting" pitchFamily="66" charset="-78"/>
              </a:rPr>
              <a:t>سماع قصص </a:t>
            </a:r>
            <a:r>
              <a:rPr lang="ar-SA" b="1" dirty="0" smtClean="0">
                <a:latin typeface="Arabic Typesetting" pitchFamily="66" charset="-78"/>
                <a:cs typeface="Arabic Typesetting" pitchFamily="66" charset="-78"/>
              </a:rPr>
              <a:t>المرضى</a:t>
            </a:r>
            <a:endParaRPr lang="ar-SA" b="1" dirty="0">
              <a:latin typeface="Arabic Typesetting" pitchFamily="66" charset="-78"/>
              <a:cs typeface="Arabic Typesetting" pitchFamily="66" charset="-78"/>
            </a:endParaRPr>
          </a:p>
          <a:p>
            <a:pPr algn="r" rtl="1">
              <a:buFont typeface="Arial" charset="0"/>
              <a:buChar char="•"/>
            </a:pPr>
            <a:r>
              <a:rPr lang="ar-SA" b="1" dirty="0">
                <a:latin typeface="Arabic Typesetting" pitchFamily="66" charset="-78"/>
                <a:cs typeface="Arabic Typesetting" pitchFamily="66" charset="-78"/>
              </a:rPr>
              <a:t>امتناع الطبيب من صياغة الافتراضات المبكرة و توجيه </a:t>
            </a:r>
            <a:r>
              <a:rPr lang="ar-SA" b="1" dirty="0" smtClean="0">
                <a:latin typeface="Arabic Typesetting" pitchFamily="66" charset="-78"/>
                <a:cs typeface="Arabic Typesetting" pitchFamily="66" charset="-78"/>
              </a:rPr>
              <a:t>ال</a:t>
            </a:r>
            <a:r>
              <a:rPr lang="ar-IQ" b="1" dirty="0" smtClean="0">
                <a:latin typeface="Arabic Typesetting" pitchFamily="66" charset="-78"/>
                <a:cs typeface="Arabic Typesetting" pitchFamily="66" charset="-78"/>
              </a:rPr>
              <a:t>أ</a:t>
            </a:r>
            <a:r>
              <a:rPr lang="ar-SA" b="1" dirty="0" smtClean="0">
                <a:latin typeface="Arabic Typesetting" pitchFamily="66" charset="-78"/>
                <a:cs typeface="Arabic Typesetting" pitchFamily="66" charset="-78"/>
              </a:rPr>
              <a:t>س</a:t>
            </a:r>
            <a:r>
              <a:rPr lang="ar-IQ" b="1" dirty="0" smtClean="0">
                <a:latin typeface="Arabic Typesetting" pitchFamily="66" charset="-78"/>
                <a:cs typeface="Arabic Typesetting" pitchFamily="66" charset="-78"/>
              </a:rPr>
              <a:t>ئ</a:t>
            </a:r>
            <a:r>
              <a:rPr lang="ar-SA" b="1" dirty="0" smtClean="0">
                <a:latin typeface="Arabic Typesetting" pitchFamily="66" charset="-78"/>
                <a:cs typeface="Arabic Typesetting" pitchFamily="66" charset="-78"/>
              </a:rPr>
              <a:t>لة </a:t>
            </a:r>
            <a:r>
              <a:rPr lang="ar-SA" b="1" dirty="0">
                <a:latin typeface="Arabic Typesetting" pitchFamily="66" charset="-78"/>
                <a:cs typeface="Arabic Typesetting" pitchFamily="66" charset="-78"/>
              </a:rPr>
              <a:t>التي تجعل دور المريض سلبي يجيب عليها </a:t>
            </a:r>
            <a:r>
              <a:rPr lang="ar-SA" b="1" dirty="0" smtClean="0">
                <a:latin typeface="Arabic Typesetting" pitchFamily="66" charset="-78"/>
                <a:cs typeface="Arabic Typesetting" pitchFamily="66" charset="-78"/>
              </a:rPr>
              <a:t>فقط</a:t>
            </a:r>
            <a:endParaRPr lang="ar-SA" b="1" dirty="0">
              <a:latin typeface="Arabic Typesetting" pitchFamily="66" charset="-78"/>
              <a:cs typeface="Arabic Typesetting" pitchFamily="66" charset="-78"/>
            </a:endParaRPr>
          </a:p>
          <a:p>
            <a:pPr algn="r" rtl="1">
              <a:buFont typeface="Arial" charset="0"/>
              <a:buChar char="•"/>
            </a:pPr>
            <a:r>
              <a:rPr lang="ar-SA" b="1" dirty="0">
                <a:latin typeface="Arabic Typesetting" pitchFamily="66" charset="-78"/>
                <a:cs typeface="Arabic Typesetting" pitchFamily="66" charset="-78"/>
              </a:rPr>
              <a:t>قياس مشاعر المريض </a:t>
            </a:r>
            <a:r>
              <a:rPr lang="ar-SA" b="1" dirty="0" smtClean="0">
                <a:latin typeface="Arabic Typesetting" pitchFamily="66" charset="-78"/>
                <a:cs typeface="Arabic Typesetting" pitchFamily="66" charset="-78"/>
              </a:rPr>
              <a:t>ومعاناته </a:t>
            </a:r>
            <a:r>
              <a:rPr lang="ar-SA" b="1" dirty="0">
                <a:latin typeface="Arabic Typesetting" pitchFamily="66" charset="-78"/>
                <a:cs typeface="Arabic Typesetting" pitchFamily="66" charset="-78"/>
              </a:rPr>
              <a:t>و تجنب استكشافها في نهاية </a:t>
            </a:r>
            <a:r>
              <a:rPr lang="ar-SA" b="1" dirty="0" smtClean="0">
                <a:latin typeface="Arabic Typesetting" pitchFamily="66" charset="-78"/>
                <a:cs typeface="Arabic Typesetting" pitchFamily="66" charset="-78"/>
              </a:rPr>
              <a:t>المقابلة (</a:t>
            </a:r>
            <a:r>
              <a:rPr lang="ar-IQ" b="1" dirty="0" smtClean="0">
                <a:latin typeface="Arabic Typesetting" pitchFamily="66" charset="-78"/>
                <a:cs typeface="Arabic Typesetting" pitchFamily="66" charset="-78"/>
              </a:rPr>
              <a:t> </a:t>
            </a:r>
            <a:r>
              <a:rPr lang="en-US" b="1" dirty="0" smtClean="0">
                <a:latin typeface="Arabic Typesetting" pitchFamily="66" charset="-78"/>
                <a:cs typeface="Arabic Typesetting" pitchFamily="66" charset="-78"/>
              </a:rPr>
              <a:t>hidden agenda</a:t>
            </a:r>
            <a:r>
              <a:rPr lang="ar-IQ" b="1" dirty="0" smtClean="0">
                <a:latin typeface="Arabic Typesetting" pitchFamily="66" charset="-78"/>
                <a:cs typeface="Arabic Typesetting" pitchFamily="66" charset="-78"/>
              </a:rPr>
              <a:t>)</a:t>
            </a:r>
          </a:p>
          <a:p>
            <a:pPr algn="r" rtl="1">
              <a:buFont typeface="Arial" charset="0"/>
              <a:buChar char="•"/>
            </a:pPr>
            <a:r>
              <a:rPr lang="ar-IQ" b="1" dirty="0" smtClean="0">
                <a:latin typeface="Arabic Typesetting" pitchFamily="66" charset="-78"/>
                <a:cs typeface="Arabic Typesetting" pitchFamily="66" charset="-78"/>
              </a:rPr>
              <a:t>تجنب التفكير بالسؤال اللاحق</a:t>
            </a:r>
            <a:endParaRPr lang="ar-SA" b="1" dirty="0">
              <a:latin typeface="Arabic Typesetting" pitchFamily="66" charset="-78"/>
              <a:cs typeface="Arabic Typesetting" pitchFamily="66" charset="-78"/>
            </a:endParaRPr>
          </a:p>
          <a:p>
            <a:pPr algn="r" rtl="1">
              <a:buFont typeface="Arial" charset="0"/>
              <a:buChar char="•"/>
            </a:pPr>
            <a:r>
              <a:rPr lang="ar-SA" b="1" dirty="0" smtClean="0">
                <a:latin typeface="Arabic Typesetting" pitchFamily="66" charset="-78"/>
                <a:cs typeface="Arabic Typesetting" pitchFamily="66" charset="-78"/>
              </a:rPr>
              <a:t>دقة </a:t>
            </a:r>
            <a:r>
              <a:rPr lang="ar-SA" b="1" dirty="0">
                <a:latin typeface="Arabic Typesetting" pitchFamily="66" charset="-78"/>
                <a:cs typeface="Arabic Typesetting" pitchFamily="66" charset="-78"/>
              </a:rPr>
              <a:t>الملاحظة و التقاط الإشارات اللفظية وغير اللفظية.</a:t>
            </a:r>
            <a:endParaRPr lang="ar-IQ" b="1" dirty="0">
              <a:latin typeface="Arabic Typesetting" pitchFamily="66" charset="-78"/>
              <a:cs typeface="Arabic Typesetting" pitchFamily="66" charset="-78"/>
            </a:endParaRPr>
          </a:p>
        </p:txBody>
      </p:sp>
      <p:sp>
        <p:nvSpPr>
          <p:cNvPr id="4" name="Date Placeholder 3"/>
          <p:cNvSpPr>
            <a:spLocks noGrp="1"/>
          </p:cNvSpPr>
          <p:nvPr>
            <p:ph type="dt" sz="half" idx="10"/>
          </p:nvPr>
        </p:nvSpPr>
        <p:spPr/>
        <p:txBody>
          <a:bodyPr/>
          <a:lstStyle/>
          <a:p>
            <a:fld id="{12111FF5-1B6F-4835-95A5-967728E431F6}" type="datetime8">
              <a:rPr lang="ar-IQ" smtClean="0"/>
              <a:pPr/>
              <a:t>05 تشرين الثاني، 18</a:t>
            </a:fld>
            <a:endParaRPr lang="ar-IQ"/>
          </a:p>
        </p:txBody>
      </p:sp>
      <p:sp>
        <p:nvSpPr>
          <p:cNvPr id="6" name="Footer Placeholder 5"/>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4C08C15-09D5-4529-BC13-E8D6794D898C}" type="slidenum">
              <a:rPr lang="ar-IQ" smtClean="0"/>
              <a:pPr/>
              <a:t>32</a:t>
            </a:fld>
            <a:endParaRPr lang="ar-IQ"/>
          </a:p>
        </p:txBody>
      </p:sp>
      <p:sp>
        <p:nvSpPr>
          <p:cNvPr id="2" name="Title 1"/>
          <p:cNvSpPr>
            <a:spLocks noGrp="1"/>
          </p:cNvSpPr>
          <p:nvPr>
            <p:ph type="title"/>
          </p:nvPr>
        </p:nvSpPr>
        <p:spPr>
          <a:xfrm>
            <a:off x="628650" y="365125"/>
            <a:ext cx="7886700" cy="1022241"/>
          </a:xfrm>
          <a:ln w="76200"/>
        </p:spPr>
        <p:style>
          <a:lnRef idx="2">
            <a:schemeClr val="accent6"/>
          </a:lnRef>
          <a:fillRef idx="1">
            <a:schemeClr val="lt1"/>
          </a:fillRef>
          <a:effectRef idx="0">
            <a:schemeClr val="accent6"/>
          </a:effectRef>
          <a:fontRef idx="minor">
            <a:schemeClr val="dk1"/>
          </a:fontRef>
        </p:style>
        <p:txBody>
          <a:bodyPr>
            <a:noAutofit/>
          </a:bodyPr>
          <a:lstStyle/>
          <a:p>
            <a:pPr algn="r" rtl="1"/>
            <a:r>
              <a:rPr lang="ar-SA" sz="4000" b="1" dirty="0" smtClean="0">
                <a:latin typeface="Traditional Arabic" pitchFamily="18" charset="-78"/>
                <a:cs typeface="Traditional Arabic" pitchFamily="18" charset="-78"/>
              </a:rPr>
              <a:t/>
            </a:r>
            <a:br>
              <a:rPr lang="ar-SA" sz="4000" b="1" dirty="0" smtClean="0">
                <a:latin typeface="Traditional Arabic" pitchFamily="18" charset="-78"/>
                <a:cs typeface="Traditional Arabic" pitchFamily="18" charset="-78"/>
              </a:rPr>
            </a:br>
            <a:r>
              <a:rPr lang="ar-SA" sz="4000" b="1" dirty="0" smtClean="0">
                <a:latin typeface="Traditional Arabic" pitchFamily="18" charset="-78"/>
                <a:cs typeface="Traditional Arabic" pitchFamily="18" charset="-78"/>
              </a:rPr>
              <a:t>فوائد الانصات الفاعل</a:t>
            </a:r>
            <a:br>
              <a:rPr lang="ar-SA" sz="4000" b="1" dirty="0" smtClean="0">
                <a:latin typeface="Traditional Arabic" pitchFamily="18" charset="-78"/>
                <a:cs typeface="Traditional Arabic" pitchFamily="18" charset="-78"/>
              </a:rPr>
            </a:br>
            <a:endParaRPr lang="ar-IQ" sz="4000" b="1" dirty="0"/>
          </a:p>
        </p:txBody>
      </p:sp>
    </p:spTree>
    <p:extLst>
      <p:ext uri="{BB962C8B-B14F-4D97-AF65-F5344CB8AC3E}">
        <p14:creationId xmlns="" xmlns:p14="http://schemas.microsoft.com/office/powerpoint/2010/main" val="3925820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r>
              <a:rPr lang="ar-IQ" b="1" dirty="0" smtClean="0">
                <a:solidFill>
                  <a:srgbClr val="FF0000"/>
                </a:solidFill>
                <a:cs typeface="+mj-cs"/>
              </a:rPr>
              <a:t>التلخيص في أثناء المقابلة: الذي ير كز على جزء محدد من المقابلة.</a:t>
            </a:r>
          </a:p>
          <a:p>
            <a:r>
              <a:rPr lang="ar-IQ" b="1" dirty="0" smtClean="0">
                <a:solidFill>
                  <a:srgbClr val="FF0000"/>
                </a:solidFill>
                <a:cs typeface="+mj-cs"/>
              </a:rPr>
              <a:t>التلخيص النهائي : يلخص جميع أجزاء المقابلة</a:t>
            </a:r>
          </a:p>
          <a:p>
            <a:pPr>
              <a:buNone/>
            </a:pPr>
            <a:endParaRPr lang="ar-IQ" b="1" dirty="0" smtClean="0">
              <a:cs typeface="+mj-cs"/>
            </a:endParaRPr>
          </a:p>
          <a:p>
            <a:r>
              <a:rPr lang="ar-IQ" b="1" dirty="0" smtClean="0">
                <a:cs typeface="+mj-cs"/>
              </a:rPr>
              <a:t>التلخيص: الخطوة المقصودة لوضع خلاصة لفظية واضحة للمريض، مستمدة من المعلومات التي جمعت حتى ذلك الحين. </a:t>
            </a:r>
          </a:p>
          <a:p>
            <a:r>
              <a:rPr lang="ar-IQ" b="1" dirty="0" smtClean="0">
                <a:cs typeface="+mj-cs"/>
              </a:rPr>
              <a:t>ويساعد التلخيص الدروي الطبيب في مهمتين بارزتين هما ضمان </a:t>
            </a:r>
            <a:r>
              <a:rPr lang="ar-IQ" b="1" dirty="0" smtClean="0">
                <a:solidFill>
                  <a:srgbClr val="FF0000"/>
                </a:solidFill>
                <a:cs typeface="+mj-cs"/>
              </a:rPr>
              <a:t>الدقة</a:t>
            </a:r>
            <a:r>
              <a:rPr lang="ar-IQ" b="1" dirty="0" smtClean="0">
                <a:cs typeface="+mj-cs"/>
              </a:rPr>
              <a:t> خلال المقابلة، </a:t>
            </a:r>
            <a:r>
              <a:rPr lang="ar-IQ" b="1" dirty="0" smtClean="0">
                <a:solidFill>
                  <a:srgbClr val="FF0000"/>
                </a:solidFill>
                <a:cs typeface="+mj-cs"/>
              </a:rPr>
              <a:t>وتيسيرالحصول على المزيد من المعلومات.</a:t>
            </a:r>
            <a:endParaRPr lang="ar-IQ" b="1" dirty="0">
              <a:solidFill>
                <a:srgbClr val="FF0000"/>
              </a:solidFill>
              <a:cs typeface="+mj-cs"/>
            </a:endParaRPr>
          </a:p>
        </p:txBody>
      </p:sp>
      <p:sp>
        <p:nvSpPr>
          <p:cNvPr id="4" name="Date Placeholder 3"/>
          <p:cNvSpPr>
            <a:spLocks noGrp="1"/>
          </p:cNvSpPr>
          <p:nvPr>
            <p:ph type="dt" sz="half" idx="10"/>
          </p:nvPr>
        </p:nvSpPr>
        <p:spPr/>
        <p:txBody>
          <a:bodyPr/>
          <a:lstStyle/>
          <a:p>
            <a:fld id="{38D849C6-4957-45ED-AB33-2BE00E8F3FBE}" type="datetime8">
              <a:rPr lang="ar-IQ" smtClean="0"/>
              <a:pPr/>
              <a:t>05 تشرين الثاني، 18</a:t>
            </a:fld>
            <a:endParaRPr lang="ar-IQ"/>
          </a:p>
        </p:txBody>
      </p:sp>
      <p:sp>
        <p:nvSpPr>
          <p:cNvPr id="6" name="Footer Placeholder 5"/>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4C08C15-09D5-4529-BC13-E8D6794D898C}" type="slidenum">
              <a:rPr lang="ar-IQ" smtClean="0"/>
              <a:pPr/>
              <a:t>33</a:t>
            </a:fld>
            <a:endParaRPr lang="ar-IQ"/>
          </a:p>
        </p:txBody>
      </p:sp>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lstStyle/>
          <a:p>
            <a:r>
              <a:rPr lang="ar-IQ" dirty="0" smtClean="0">
                <a:latin typeface="Bell MT" pitchFamily="18" charset="0"/>
              </a:rPr>
              <a:t> التلخيص </a:t>
            </a:r>
            <a:r>
              <a:rPr lang="en-US" dirty="0" smtClean="0">
                <a:latin typeface="Bell MT" pitchFamily="18" charset="0"/>
              </a:rPr>
              <a:t>Summarizing Technique</a:t>
            </a:r>
            <a:r>
              <a:rPr lang="ar-IQ" dirty="0" smtClean="0">
                <a:latin typeface="Bell MT" pitchFamily="18" charset="0"/>
              </a:rPr>
              <a:t> </a:t>
            </a:r>
            <a:endParaRPr lang="ar-IQ" dirty="0">
              <a:latin typeface="Bell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sz="3600" b="1" dirty="0" smtClean="0">
                <a:cs typeface="+mj-cs"/>
              </a:rPr>
              <a:t>دقة فهم معلومات المريض، وتمكين المريض من</a:t>
            </a:r>
          </a:p>
          <a:p>
            <a:pPr>
              <a:buNone/>
            </a:pPr>
            <a:r>
              <a:rPr lang="ar-IQ" sz="3600" b="1" dirty="0" smtClean="0">
                <a:cs typeface="+mj-cs"/>
              </a:rPr>
              <a:t>تأييد ايجاز الطبيب، أو أن يصحح سوء الفهم الذي حصل للطبيب. </a:t>
            </a:r>
          </a:p>
          <a:p>
            <a:r>
              <a:rPr lang="ar-IQ" sz="3600" b="1" dirty="0" smtClean="0">
                <a:cs typeface="+mj-cs"/>
              </a:rPr>
              <a:t>وسيلة فهم متبادل على أرضية مشتركة بين الطبيب والمريض</a:t>
            </a:r>
            <a:endParaRPr lang="ar-IQ" sz="3600" b="1" dirty="0">
              <a:cs typeface="+mj-cs"/>
            </a:endParaRPr>
          </a:p>
        </p:txBody>
      </p:sp>
      <p:sp>
        <p:nvSpPr>
          <p:cNvPr id="4" name="Date Placeholder 3"/>
          <p:cNvSpPr>
            <a:spLocks noGrp="1"/>
          </p:cNvSpPr>
          <p:nvPr>
            <p:ph type="dt" sz="half" idx="10"/>
          </p:nvPr>
        </p:nvSpPr>
        <p:spPr/>
        <p:txBody>
          <a:bodyPr/>
          <a:lstStyle/>
          <a:p>
            <a:fld id="{32A39620-2241-469A-8533-C1336F481DFC}" type="datetime8">
              <a:rPr lang="ar-IQ" smtClean="0"/>
              <a:pPr/>
              <a:t>05 تشرين الثاني، 18</a:t>
            </a:fld>
            <a:endParaRPr lang="ar-IQ"/>
          </a:p>
        </p:txBody>
      </p:sp>
      <p:sp>
        <p:nvSpPr>
          <p:cNvPr id="6" name="Footer Placeholder 5"/>
          <p:cNvSpPr>
            <a:spLocks noGrp="1"/>
          </p:cNvSpPr>
          <p:nvPr>
            <p:ph type="ftr" sz="quarter" idx="11"/>
          </p:nvPr>
        </p:nvSpPr>
        <p:spPr>
          <a:xfrm>
            <a:off x="714348" y="5786454"/>
            <a:ext cx="7929618" cy="935021"/>
          </a:xfrm>
        </p:spPr>
        <p:txBody>
          <a:bodyPr/>
          <a:lstStyle/>
          <a:p>
            <a:pPr algn="l"/>
            <a:r>
              <a:rPr lang="en-US" sz="1400" b="1" dirty="0" smtClean="0"/>
              <a:t>Platt FW, Platt CM, Two collaborating artists produce a work of art: The Medical interview, Arch Intern Med. 2003;163:1131-2</a:t>
            </a:r>
            <a:r>
              <a:rPr lang="en-US" dirty="0" smtClean="0"/>
              <a:t>.</a:t>
            </a:r>
            <a:endParaRPr lang="ar-IQ" dirty="0"/>
          </a:p>
        </p:txBody>
      </p:sp>
      <p:sp>
        <p:nvSpPr>
          <p:cNvPr id="5" name="Slide Number Placeholder 4"/>
          <p:cNvSpPr>
            <a:spLocks noGrp="1"/>
          </p:cNvSpPr>
          <p:nvPr>
            <p:ph type="sldNum" sz="quarter" idx="12"/>
          </p:nvPr>
        </p:nvSpPr>
        <p:spPr/>
        <p:txBody>
          <a:bodyPr/>
          <a:lstStyle/>
          <a:p>
            <a:fld id="{A4C08C15-09D5-4529-BC13-E8D6794D898C}" type="slidenum">
              <a:rPr lang="ar-IQ" smtClean="0"/>
              <a:pPr/>
              <a:t>34</a:t>
            </a:fld>
            <a:endParaRPr lang="ar-IQ"/>
          </a:p>
        </p:txBody>
      </p:sp>
      <p:sp>
        <p:nvSpPr>
          <p:cNvPr id="2" name="Title 1"/>
          <p:cNvSpPr>
            <a:spLocks noGrp="1"/>
          </p:cNvSpPr>
          <p:nvPr>
            <p:ph type="title"/>
          </p:nvPr>
        </p:nvSpPr>
        <p:spPr/>
        <p:txBody>
          <a:bodyPr/>
          <a:lstStyle/>
          <a:p>
            <a:pPr algn="ctr"/>
            <a:r>
              <a:rPr lang="ar-IQ" b="1" dirty="0" smtClean="0">
                <a:solidFill>
                  <a:srgbClr val="FF0000"/>
                </a:solidFill>
              </a:rPr>
              <a:t>الدقة  </a:t>
            </a:r>
            <a:r>
              <a:rPr lang="en-US" b="1" dirty="0" smtClean="0">
                <a:solidFill>
                  <a:srgbClr val="FF0000"/>
                </a:solidFill>
              </a:rPr>
              <a:t>Accuracy</a:t>
            </a:r>
            <a:r>
              <a:rPr lang="ar-IQ" b="1" dirty="0" smtClean="0">
                <a:solidFill>
                  <a:srgbClr val="FF0000"/>
                </a:solidFill>
              </a:rPr>
              <a:t> </a:t>
            </a:r>
            <a:endParaRPr lang="ar-IQ" b="1" dirty="0">
              <a:solidFill>
                <a:srgbClr val="FF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a:buNone/>
            </a:pPr>
            <a:r>
              <a:rPr lang="ar-IQ" sz="3200" b="1" dirty="0" smtClean="0">
                <a:cs typeface="+mj-cs"/>
              </a:rPr>
              <a:t>يؤدي هدفين أساسيين، هما:</a:t>
            </a:r>
          </a:p>
          <a:p>
            <a:r>
              <a:rPr lang="ar-IQ" sz="3200" b="1" dirty="0" smtClean="0">
                <a:cs typeface="+mj-cs"/>
              </a:rPr>
              <a:t>استكشاف إطار المعاناة استناداً إلى رؤية المريض وفهمه لمأزقه.</a:t>
            </a:r>
          </a:p>
          <a:p>
            <a:r>
              <a:rPr lang="ar-IQ" sz="3200" b="1" dirty="0" smtClean="0">
                <a:cs typeface="+mj-cs"/>
              </a:rPr>
              <a:t>استكشاف إطار المرض للوصول إلى تاريخ مرضي مناسب.</a:t>
            </a:r>
            <a:endParaRPr lang="ar-IQ" sz="3200" b="1" dirty="0">
              <a:cs typeface="+mj-cs"/>
            </a:endParaRPr>
          </a:p>
        </p:txBody>
      </p:sp>
      <p:sp>
        <p:nvSpPr>
          <p:cNvPr id="4" name="Date Placeholder 3"/>
          <p:cNvSpPr>
            <a:spLocks noGrp="1"/>
          </p:cNvSpPr>
          <p:nvPr>
            <p:ph type="dt" sz="half" idx="10"/>
          </p:nvPr>
        </p:nvSpPr>
        <p:spPr/>
        <p:txBody>
          <a:bodyPr/>
          <a:lstStyle/>
          <a:p>
            <a:fld id="{689DCFAD-FCFC-4D70-B7BF-A7BD0399A62F}" type="datetime8">
              <a:rPr lang="ar-IQ" smtClean="0"/>
              <a:pPr/>
              <a:t>05 تشرين الثاني، 18</a:t>
            </a:fld>
            <a:endParaRPr lang="ar-IQ"/>
          </a:p>
        </p:txBody>
      </p:sp>
      <p:sp>
        <p:nvSpPr>
          <p:cNvPr id="6" name="Footer Placeholder 5"/>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4C08C15-09D5-4529-BC13-E8D6794D898C}" type="slidenum">
              <a:rPr lang="ar-IQ" smtClean="0"/>
              <a:pPr/>
              <a:t>35</a:t>
            </a:fld>
            <a:endParaRPr lang="ar-IQ"/>
          </a:p>
        </p:txBody>
      </p:sp>
      <p:sp>
        <p:nvSpPr>
          <p:cNvPr id="2" name="Title 1"/>
          <p:cNvSpPr>
            <a:spLocks noGrp="1"/>
          </p:cNvSpPr>
          <p:nvPr>
            <p:ph type="title"/>
          </p:nvPr>
        </p:nvSpPr>
        <p:spPr>
          <a:xfrm>
            <a:off x="457200" y="274638"/>
            <a:ext cx="8258204" cy="1143000"/>
          </a:xfrm>
        </p:spPr>
        <p:txBody>
          <a:bodyPr>
            <a:normAutofit fontScale="90000"/>
          </a:bodyPr>
          <a:lstStyle/>
          <a:p>
            <a:pPr algn="r"/>
            <a:r>
              <a:rPr lang="ar-IQ" sz="3600" b="1" dirty="0" smtClean="0"/>
              <a:t/>
            </a:r>
            <a:br>
              <a:rPr lang="ar-IQ" sz="3600" b="1" dirty="0" smtClean="0"/>
            </a:br>
            <a:r>
              <a:rPr lang="ar-IQ" sz="3600" b="1" dirty="0" smtClean="0"/>
              <a:t>وينبغي أن يتذكر الطبيب أن يلخص جانبي المرض والمعاناة في قصة المريض</a:t>
            </a:r>
            <a:br>
              <a:rPr lang="ar-IQ" sz="3600" b="1" dirty="0" smtClean="0"/>
            </a:b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b="1" dirty="0" smtClean="0"/>
              <a:t>وبذلك يعد التلخيص أداة تيسيرية بدعوة المريض لاكمال روايته، وفسح المجال له للاسترسال، وتوضيح مشكلته وأفكاره،</a:t>
            </a:r>
            <a:endParaRPr lang="ar-IQ" b="1" dirty="0"/>
          </a:p>
        </p:txBody>
      </p:sp>
      <p:sp>
        <p:nvSpPr>
          <p:cNvPr id="4" name="Date Placeholder 3"/>
          <p:cNvSpPr>
            <a:spLocks noGrp="1"/>
          </p:cNvSpPr>
          <p:nvPr>
            <p:ph type="dt" sz="half" idx="10"/>
          </p:nvPr>
        </p:nvSpPr>
        <p:spPr/>
        <p:txBody>
          <a:bodyPr/>
          <a:lstStyle/>
          <a:p>
            <a:fld id="{DCD0622C-9E39-4A9D-895B-6CF01F7F3BEF}" type="datetime8">
              <a:rPr lang="ar-IQ" smtClean="0"/>
              <a:pPr/>
              <a:t>05 تشرين الثاني، 18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C08C15-09D5-4529-BC13-E8D6794D898C}" type="slidenum">
              <a:rPr lang="ar-IQ" smtClean="0"/>
              <a:pPr/>
              <a:t>36</a:t>
            </a:fld>
            <a:endParaRPr lang="ar-IQ"/>
          </a:p>
        </p:txBody>
      </p:sp>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pPr algn="ctr"/>
            <a:r>
              <a:rPr lang="ar-IQ" b="1" dirty="0" smtClean="0">
                <a:solidFill>
                  <a:srgbClr val="FF0000"/>
                </a:solidFill>
              </a:rPr>
              <a:t>التيسير </a:t>
            </a:r>
            <a:r>
              <a:rPr lang="en-US" b="1" dirty="0" smtClean="0">
                <a:solidFill>
                  <a:srgbClr val="FF0000"/>
                </a:solidFill>
              </a:rPr>
              <a:t>Facilitation</a:t>
            </a:r>
            <a:endParaRPr lang="ar-IQ" b="1" dirty="0">
              <a:solidFill>
                <a:srgbClr val="FF000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1"/>
            </a:gs>
            <a:gs pos="40000">
              <a:schemeClr val="bg1">
                <a:tint val="65000"/>
                <a:satMod val="300000"/>
              </a:schemeClr>
            </a:gs>
            <a:gs pos="100000">
              <a:schemeClr val="bg1">
                <a:shade val="65000"/>
                <a:satMod val="300000"/>
              </a:schemeClr>
            </a:gs>
          </a:gsLst>
          <a:path path="circle">
            <a:fillToRect l="95000" t="-106500" r="5000" b="206500"/>
          </a:path>
        </a:gra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DDB73B-C349-48A9-8214-1BA4428D0777}" type="datetime8">
              <a:rPr lang="ar-IQ" smtClean="0"/>
              <a:pPr/>
              <a:t>05 تشرين الثاني، 18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4C08C15-09D5-4529-BC13-E8D6794D898C}" type="slidenum">
              <a:rPr lang="ar-IQ" smtClean="0"/>
              <a:pPr/>
              <a:t>37</a:t>
            </a:fld>
            <a:endParaRPr lang="ar-IQ"/>
          </a:p>
        </p:txBody>
      </p:sp>
      <p:sp>
        <p:nvSpPr>
          <p:cNvPr id="5" name="Title 4"/>
          <p:cNvSpPr>
            <a:spLocks noGrp="1"/>
          </p:cNvSpPr>
          <p:nvPr>
            <p:ph type="title"/>
          </p:nvPr>
        </p:nvSpPr>
        <p:spPr>
          <a:xfrm>
            <a:off x="457200" y="274638"/>
            <a:ext cx="8543956" cy="5654692"/>
          </a:xfrm>
        </p:spPr>
        <p:style>
          <a:lnRef idx="2">
            <a:schemeClr val="accent2"/>
          </a:lnRef>
          <a:fillRef idx="1">
            <a:schemeClr val="lt1"/>
          </a:fillRef>
          <a:effectRef idx="0">
            <a:schemeClr val="accent2"/>
          </a:effectRef>
          <a:fontRef idx="minor">
            <a:schemeClr val="dk1"/>
          </a:fontRef>
        </p:style>
        <p:txBody>
          <a:bodyPr>
            <a:normAutofit/>
          </a:bodyPr>
          <a:lstStyle/>
          <a:p>
            <a:pPr algn="r"/>
            <a:r>
              <a:rPr lang="ar-IQ" b="1" dirty="0" smtClean="0"/>
              <a:t>كيف يمكن لكل من الطبيب والمريض أن يعرفا بأنهما أقاما أرضية مشتركة لفهم كل منهما الآخر؟</a:t>
            </a:r>
            <a:br>
              <a:rPr lang="ar-IQ" b="1" dirty="0" smtClean="0"/>
            </a:br>
            <a:r>
              <a:rPr lang="ar-IQ" b="1" dirty="0" smtClean="0"/>
              <a:t/>
            </a:r>
            <a:br>
              <a:rPr lang="ar-IQ" b="1" dirty="0" smtClean="0"/>
            </a:br>
            <a:r>
              <a:rPr lang="ar-IQ" b="1" dirty="0" smtClean="0"/>
              <a:t> الطبيب : كيف أعرف أن ما فهمته من المريض هو تمثيل صحيح لما أراد أن يخربني به ؟</a:t>
            </a:r>
            <a:br>
              <a:rPr lang="ar-IQ" b="1" dirty="0" smtClean="0"/>
            </a:br>
            <a:r>
              <a:rPr lang="ar-IQ" b="1" dirty="0" smtClean="0"/>
              <a:t/>
            </a:r>
            <a:br>
              <a:rPr lang="ar-IQ" b="1" dirty="0" smtClean="0"/>
            </a:br>
            <a:r>
              <a:rPr lang="ar-IQ" b="1" dirty="0" smtClean="0"/>
              <a:t> المريض : أنا أدرك أن الطبيب يبدو منصتاً لي، ولكن كيف لي أن أعرف أنه قد فهمني</a:t>
            </a:r>
            <a:endParaRPr lang="ar-IQ"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b="1" dirty="0" smtClean="0">
                <a:cs typeface="+mj-cs"/>
              </a:rPr>
              <a:t>الطبيب: هل أستطيع أن اتأكد ما إذا كنت قد فهمت ما تقول فهماً صحيحاً؟ لقد عانيت من عسر</a:t>
            </a:r>
          </a:p>
          <a:p>
            <a:r>
              <a:rPr lang="ar-IQ" b="1" dirty="0" smtClean="0">
                <a:cs typeface="+mj-cs"/>
              </a:rPr>
              <a:t>هضم سابقاً، وحديثاً عانيت من ألم حاد في صدرك مصحوبة بغازات وحموضة، تمنعك من النوم.</a:t>
            </a:r>
          </a:p>
          <a:p>
            <a:r>
              <a:rPr lang="ar-IQ" b="1" dirty="0" smtClean="0">
                <a:cs typeface="+mj-cs"/>
              </a:rPr>
              <a:t>وتتساءل ما إذا كانت الحبوب المسكنة التي تتناولها هي السبب، هل هذا صحيح؟ "صمت"</a:t>
            </a:r>
          </a:p>
          <a:p>
            <a:r>
              <a:rPr lang="ar-IQ" b="1" dirty="0" smtClean="0">
                <a:cs typeface="+mj-cs"/>
              </a:rPr>
              <a:t>المريض: نعم، ولا أستطيع أيضاً أن أوفق بين معاناتي واحيتاجات ولدي المريض المتزايدة</a:t>
            </a:r>
            <a:endParaRPr lang="ar-IQ" b="1" dirty="0">
              <a:cs typeface="+mj-cs"/>
            </a:endParaRPr>
          </a:p>
        </p:txBody>
      </p:sp>
      <p:sp>
        <p:nvSpPr>
          <p:cNvPr id="4" name="Date Placeholder 3"/>
          <p:cNvSpPr>
            <a:spLocks noGrp="1"/>
          </p:cNvSpPr>
          <p:nvPr>
            <p:ph type="dt" sz="half" idx="10"/>
          </p:nvPr>
        </p:nvSpPr>
        <p:spPr/>
        <p:txBody>
          <a:bodyPr/>
          <a:lstStyle/>
          <a:p>
            <a:fld id="{DCD0622C-9E39-4A9D-895B-6CF01F7F3BEF}" type="datetime8">
              <a:rPr lang="ar-IQ" smtClean="0"/>
              <a:pPr/>
              <a:t>05 تشرين الثاني، 18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C08C15-09D5-4529-BC13-E8D6794D898C}" type="slidenum">
              <a:rPr lang="ar-IQ" smtClean="0"/>
              <a:pPr/>
              <a:t>38</a:t>
            </a:fld>
            <a:endParaRPr lang="ar-IQ"/>
          </a:p>
        </p:txBody>
      </p:sp>
      <p:sp>
        <p:nvSpPr>
          <p:cNvPr id="2" name="Title 1"/>
          <p:cNvSpPr>
            <a:spLocks noGrp="1"/>
          </p:cNvSpPr>
          <p:nvPr>
            <p:ph type="title"/>
          </p:nvPr>
        </p:nvSpPr>
        <p:spPr/>
        <p:txBody>
          <a:bodyPr>
            <a:normAutofit fontScale="90000"/>
          </a:bodyPr>
          <a:lstStyle/>
          <a:p>
            <a:pPr algn="r"/>
            <a:r>
              <a:rPr lang="ar-IQ" b="1" dirty="0" smtClean="0">
                <a:solidFill>
                  <a:schemeClr val="accent2"/>
                </a:solidFill>
              </a:rPr>
              <a:t>مثال</a:t>
            </a:r>
            <a:br>
              <a:rPr lang="ar-IQ" b="1" dirty="0" smtClean="0">
                <a:solidFill>
                  <a:schemeClr val="accent2"/>
                </a:solidFill>
              </a:rPr>
            </a:br>
            <a:endParaRPr lang="ar-IQ" b="1" dirty="0">
              <a:solidFill>
                <a:schemeClr val="accent2"/>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Autofit/>
          </a:bodyPr>
          <a:lstStyle/>
          <a:p>
            <a:pPr>
              <a:buFont typeface="Wingdings" pitchFamily="2" charset="2"/>
              <a:buChar char="q"/>
            </a:pPr>
            <a:r>
              <a:rPr lang="ar-IQ" sz="2800" b="1" dirty="0" smtClean="0">
                <a:cs typeface="+mj-cs"/>
              </a:rPr>
              <a:t> يبين أن الطبيب كان منصتاً.</a:t>
            </a:r>
          </a:p>
          <a:p>
            <a:pPr>
              <a:buFont typeface="Wingdings" pitchFamily="2" charset="2"/>
              <a:buChar char="q"/>
            </a:pPr>
            <a:r>
              <a:rPr lang="ar-IQ" sz="2800" b="1" dirty="0" smtClean="0">
                <a:cs typeface="+mj-cs"/>
              </a:rPr>
              <a:t>يشير إلى اهتمام الطبيب وبذله عنايته للحصول على المعلومات بالطريقة الصحيحة،وتحظى بتأييد المريض.</a:t>
            </a:r>
          </a:p>
          <a:p>
            <a:pPr>
              <a:buFont typeface="Wingdings" pitchFamily="2" charset="2"/>
              <a:buChar char="q"/>
            </a:pPr>
            <a:r>
              <a:rPr lang="ar-IQ" sz="2800" b="1" dirty="0" smtClean="0">
                <a:cs typeface="+mj-cs"/>
              </a:rPr>
              <a:t> يقدم طريقة لحل المشكلات تعاونياً.</a:t>
            </a:r>
          </a:p>
          <a:p>
            <a:pPr>
              <a:buFont typeface="Wingdings" pitchFamily="2" charset="2"/>
              <a:buChar char="q"/>
            </a:pPr>
            <a:r>
              <a:rPr lang="ar-IQ" sz="2800" b="1" dirty="0" smtClean="0">
                <a:cs typeface="+mj-cs"/>
              </a:rPr>
              <a:t> يتيح للمريض أن يتحقق من فهم الطبيب، وما يدور بخلده.</a:t>
            </a:r>
          </a:p>
          <a:p>
            <a:pPr>
              <a:buFont typeface="Wingdings" pitchFamily="2" charset="2"/>
              <a:buChar char="q"/>
            </a:pPr>
            <a:r>
              <a:rPr lang="ar-IQ" sz="2800" b="1" dirty="0" smtClean="0">
                <a:cs typeface="+mj-cs"/>
              </a:rPr>
              <a:t>يمنح المريض فرصة تأييده لتفسير الطبيب أو تصحيحه أو لملىء الثغرات في معلوماته.</a:t>
            </a:r>
          </a:p>
          <a:p>
            <a:pPr>
              <a:buFont typeface="Wingdings" pitchFamily="2" charset="2"/>
              <a:buChar char="q"/>
            </a:pPr>
            <a:r>
              <a:rPr lang="ar-IQ" sz="2800" b="1" dirty="0" smtClean="0">
                <a:cs typeface="+mj-cs"/>
              </a:rPr>
              <a:t>يحث المريض على الاسترسال، وتوضيح مشكلاته، وأفكاره؛ لأنه يعمل كافتتاحية تيسيرية.</a:t>
            </a:r>
          </a:p>
          <a:p>
            <a:pPr>
              <a:buFont typeface="Wingdings" pitchFamily="2" charset="2"/>
              <a:buChar char="q"/>
            </a:pPr>
            <a:r>
              <a:rPr lang="ar-IQ" sz="2800" b="1" dirty="0" smtClean="0"/>
              <a:t>يعبر عن اهتمام الطبيب بجوانب المعاناة والمرض</a:t>
            </a:r>
            <a:endParaRPr lang="ar-IQ" sz="2800" b="1" dirty="0" smtClean="0">
              <a:cs typeface="+mj-cs"/>
            </a:endParaRPr>
          </a:p>
          <a:p>
            <a:pPr>
              <a:buFont typeface="Wingdings" pitchFamily="2" charset="2"/>
              <a:buChar char="q"/>
            </a:pPr>
            <a:endParaRPr lang="ar-IQ" sz="2800" b="1" dirty="0" smtClean="0">
              <a:cs typeface="+mj-cs"/>
            </a:endParaRPr>
          </a:p>
          <a:p>
            <a:pPr>
              <a:buFont typeface="Wingdings" pitchFamily="2" charset="2"/>
              <a:buChar char="q"/>
            </a:pPr>
            <a:endParaRPr lang="ar-IQ" sz="2800" b="1" dirty="0">
              <a:cs typeface="+mj-cs"/>
            </a:endParaRPr>
          </a:p>
        </p:txBody>
      </p:sp>
      <p:sp>
        <p:nvSpPr>
          <p:cNvPr id="4" name="Date Placeholder 3"/>
          <p:cNvSpPr>
            <a:spLocks noGrp="1"/>
          </p:cNvSpPr>
          <p:nvPr>
            <p:ph type="dt" sz="half" idx="10"/>
          </p:nvPr>
        </p:nvSpPr>
        <p:spPr/>
        <p:txBody>
          <a:bodyPr/>
          <a:lstStyle/>
          <a:p>
            <a:fld id="{DCD0622C-9E39-4A9D-895B-6CF01F7F3BEF}" type="datetime8">
              <a:rPr lang="ar-IQ" smtClean="0"/>
              <a:pPr/>
              <a:t>05 تشرين الثاني، 18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C08C15-09D5-4529-BC13-E8D6794D898C}" type="slidenum">
              <a:rPr lang="ar-IQ" smtClean="0"/>
              <a:pPr/>
              <a:t>39</a:t>
            </a:fld>
            <a:endParaRPr lang="ar-IQ"/>
          </a:p>
        </p:txBody>
      </p:sp>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a:bodyPr>
          <a:lstStyle/>
          <a:p>
            <a:pPr algn="r"/>
            <a:r>
              <a:rPr lang="ar-IQ" b="1" dirty="0" smtClean="0">
                <a:solidFill>
                  <a:srgbClr val="FF0000"/>
                </a:solidFill>
              </a:rPr>
              <a:t>فوائد التلخيص للمريض</a:t>
            </a:r>
            <a:endParaRPr lang="ar-IQ"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p:spPr>
        <p:style>
          <a:lnRef idx="2">
            <a:schemeClr val="accent3"/>
          </a:lnRef>
          <a:fillRef idx="1">
            <a:schemeClr val="lt1"/>
          </a:fillRef>
          <a:effectRef idx="0">
            <a:schemeClr val="accent3"/>
          </a:effectRef>
          <a:fontRef idx="minor">
            <a:schemeClr val="dk1"/>
          </a:fontRef>
        </p:style>
        <p:txBody>
          <a:bodyPr/>
          <a:lstStyle/>
          <a:p>
            <a:pPr algn="l" rtl="0"/>
            <a:r>
              <a:rPr lang="en-US" b="1" dirty="0" smtClean="0"/>
              <a:t>Invite: Invitation to tell a story.</a:t>
            </a:r>
          </a:p>
          <a:p>
            <a:pPr algn="l" rtl="0"/>
            <a:r>
              <a:rPr lang="en-US" b="1" dirty="0" smtClean="0"/>
              <a:t>Listen carefully and patiently</a:t>
            </a:r>
          </a:p>
          <a:p>
            <a:pPr algn="l" rtl="0"/>
            <a:r>
              <a:rPr lang="en-US" b="1" dirty="0" smtClean="0"/>
              <a:t>Summarize Regularly.</a:t>
            </a:r>
          </a:p>
          <a:p>
            <a:pPr algn="l" rtl="0">
              <a:buNone/>
            </a:pPr>
            <a:r>
              <a:rPr lang="en-US" b="1" dirty="0" smtClean="0"/>
              <a:t>                                                            </a:t>
            </a:r>
            <a:r>
              <a:rPr lang="en-US" sz="1600" b="1" dirty="0" smtClean="0"/>
              <a:t>Platt &amp; Platt</a:t>
            </a:r>
            <a:endParaRPr lang="ar-IQ" b="1" dirty="0"/>
          </a:p>
        </p:txBody>
      </p:sp>
      <p:sp>
        <p:nvSpPr>
          <p:cNvPr id="2" name="Title 1"/>
          <p:cNvSpPr>
            <a:spLocks noGrp="1"/>
          </p:cNvSpPr>
          <p:nvPr>
            <p:ph type="title"/>
          </p:nvPr>
        </p:nvSpPr>
        <p:spPr>
          <a:ln/>
        </p:spPr>
        <p:style>
          <a:lnRef idx="2">
            <a:schemeClr val="accent3"/>
          </a:lnRef>
          <a:fillRef idx="1">
            <a:schemeClr val="lt1"/>
          </a:fillRef>
          <a:effectRef idx="0">
            <a:schemeClr val="accent3"/>
          </a:effectRef>
          <a:fontRef idx="minor">
            <a:schemeClr val="dk1"/>
          </a:fontRef>
        </p:style>
        <p:txBody>
          <a:bodyPr/>
          <a:lstStyle/>
          <a:p>
            <a:r>
              <a:rPr lang="en-US" dirty="0" smtClean="0"/>
              <a:t>ILS</a:t>
            </a:r>
            <a:endParaRPr lang="ar-IQ"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CD0622C-9E39-4A9D-895B-6CF01F7F3BEF}" type="datetime8">
              <a:rPr lang="ar-IQ" smtClean="0"/>
              <a:pPr/>
              <a:t>05 تشرين الثاني، 18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C08C15-09D5-4529-BC13-E8D6794D898C}" type="slidenum">
              <a:rPr lang="ar-IQ" smtClean="0"/>
              <a:pPr/>
              <a:t>40</a:t>
            </a:fld>
            <a:endParaRPr lang="ar-IQ"/>
          </a:p>
        </p:txBody>
      </p:sp>
      <p:sp>
        <p:nvSpPr>
          <p:cNvPr id="3" name="Content Placeholder 2"/>
          <p:cNvSpPr>
            <a:spLocks noGrp="1"/>
          </p:cNvSpPr>
          <p:nvPr>
            <p:ph idx="4294967295"/>
          </p:nvPr>
        </p:nvSpPr>
        <p:spPr>
          <a:xfrm>
            <a:off x="500034" y="357188"/>
            <a:ext cx="8429654" cy="5768975"/>
          </a:xfrm>
        </p:spPr>
        <p:style>
          <a:lnRef idx="2">
            <a:schemeClr val="accent1"/>
          </a:lnRef>
          <a:fillRef idx="1">
            <a:schemeClr val="lt1"/>
          </a:fillRef>
          <a:effectRef idx="0">
            <a:schemeClr val="accent1"/>
          </a:effectRef>
          <a:fontRef idx="minor">
            <a:schemeClr val="dk1"/>
          </a:fontRef>
        </p:style>
        <p:txBody>
          <a:bodyPr>
            <a:noAutofit/>
          </a:bodyPr>
          <a:lstStyle/>
          <a:p>
            <a:pPr algn="ctr">
              <a:buNone/>
            </a:pPr>
            <a:r>
              <a:rPr lang="ar-IQ" sz="3200" b="1" dirty="0" smtClean="0">
                <a:solidFill>
                  <a:srgbClr val="FF0000"/>
                </a:solidFill>
                <a:cs typeface="+mj-cs"/>
              </a:rPr>
              <a:t>فوائد التلخيص للطبيب أيضاً</a:t>
            </a:r>
          </a:p>
          <a:p>
            <a:pPr>
              <a:buFont typeface="Wingdings" pitchFamily="2" charset="2"/>
              <a:buChar char="Ø"/>
            </a:pPr>
            <a:r>
              <a:rPr lang="ar-IQ" sz="3200" b="1" dirty="0" smtClean="0">
                <a:cs typeface="+mj-cs"/>
              </a:rPr>
              <a:t>يوسع مجال جمع المعلومات الدقيقة، والسماح له من التحقق من دقة ما قاله المريض،حسبما يظن وتصحيح أي فهم خاطئ، ويرسي تفاهماً متبادلاً على أرضية مشتركة.</a:t>
            </a:r>
          </a:p>
          <a:p>
            <a:pPr>
              <a:buFont typeface="Wingdings" pitchFamily="2" charset="2"/>
              <a:buChar char="Ø"/>
            </a:pPr>
            <a:r>
              <a:rPr lang="ar-IQ" sz="3200" b="1" dirty="0" smtClean="0">
                <a:cs typeface="+mj-cs"/>
              </a:rPr>
              <a:t>يعطي الطبيب فرصة مراجعة ما تم مناقشته من موضوعات.</a:t>
            </a:r>
          </a:p>
          <a:p>
            <a:pPr>
              <a:buFont typeface="Wingdings" pitchFamily="2" charset="2"/>
              <a:buChar char="Ø"/>
            </a:pPr>
            <a:r>
              <a:rPr lang="ar-IQ" sz="3200" b="1" dirty="0" smtClean="0">
                <a:cs typeface="+mj-cs"/>
              </a:rPr>
              <a:t>ينظم أفكار الطبيب، ويصحح ما في ذهنه من مفاهيم مشكوك فيها، ويدل على جانب الرواية التي يحتاج توضيح أكثر.</a:t>
            </a:r>
          </a:p>
          <a:p>
            <a:pPr>
              <a:buFont typeface="Wingdings" pitchFamily="2" charset="2"/>
              <a:buChar char="Ø"/>
            </a:pPr>
            <a:r>
              <a:rPr lang="ar-IQ" sz="3200" b="1" dirty="0" smtClean="0">
                <a:cs typeface="+mj-cs"/>
              </a:rPr>
              <a:t>يساعد الطبيب على استرجاع المعلومات لاحقاً.</a:t>
            </a:r>
          </a:p>
          <a:p>
            <a:pPr>
              <a:buFont typeface="Wingdings" pitchFamily="2" charset="2"/>
              <a:buChar char="Ø"/>
            </a:pPr>
            <a:r>
              <a:rPr lang="ar-IQ" sz="3200" b="1" dirty="0" smtClean="0">
                <a:cs typeface="+mj-cs"/>
              </a:rPr>
              <a:t>يسمح للطبيب التمييز بين المرض والمعاناة، وتأمل في كل منهما على انفراد.</a:t>
            </a:r>
            <a:endParaRPr lang="ar-IQ" sz="3200" b="1" dirty="0">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ar-IQ" sz="3200" b="1" dirty="0" smtClean="0"/>
              <a:t>الطبيب: هل أستطيع التأكد من أنني فهمت ما قلت فهماً صحيحاً؟</a:t>
            </a:r>
          </a:p>
          <a:p>
            <a:r>
              <a:rPr lang="ar-IQ" sz="3200" b="1" dirty="0" smtClean="0"/>
              <a:t>- كان لديك ألم في القدمين منذ عدة أشهر، ولاسيما عند المشي وعانيت من تصلب جميع مفاصلك عند الصباح، وكنت متعباً بشكل عام</a:t>
            </a:r>
          </a:p>
          <a:p>
            <a:r>
              <a:rPr lang="ar-IQ" sz="3200" b="1" dirty="0" smtClean="0"/>
              <a:t>المريض: نعم، هذا هو المقصود، وجد صعوبة في تلبية احتياجات طفلي المتزايدة في الوقت الحاضر</a:t>
            </a:r>
          </a:p>
        </p:txBody>
      </p:sp>
      <p:sp>
        <p:nvSpPr>
          <p:cNvPr id="2" name="Date Placeholder 1"/>
          <p:cNvSpPr>
            <a:spLocks noGrp="1"/>
          </p:cNvSpPr>
          <p:nvPr>
            <p:ph type="dt" sz="half" idx="10"/>
          </p:nvPr>
        </p:nvSpPr>
        <p:spPr/>
        <p:txBody>
          <a:bodyPr/>
          <a:lstStyle/>
          <a:p>
            <a:fld id="{F7DDB73B-C349-48A9-8214-1BA4428D0777}" type="datetime8">
              <a:rPr lang="ar-IQ" smtClean="0"/>
              <a:pPr/>
              <a:t>05 تشرين الثاني، 18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4C08C15-09D5-4529-BC13-E8D6794D898C}" type="slidenum">
              <a:rPr lang="ar-IQ" smtClean="0"/>
              <a:pPr/>
              <a:t>41</a:t>
            </a:fld>
            <a:endParaRPr lang="ar-IQ"/>
          </a:p>
        </p:txBody>
      </p:sp>
      <p:sp>
        <p:nvSpPr>
          <p:cNvPr id="5" name="Title 4"/>
          <p:cNvSpPr>
            <a:spLocks noGrp="1"/>
          </p:cNvSpPr>
          <p:nvPr>
            <p:ph type="title"/>
          </p:nvPr>
        </p:nvSpPr>
        <p:spPr/>
        <p:txBody>
          <a:bodyPr/>
          <a:lstStyle/>
          <a:p>
            <a:endParaRPr lang="ar-IQ"/>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071546"/>
            <a:ext cx="8401080" cy="5054617"/>
          </a:xfrm>
        </p:spPr>
        <p:style>
          <a:lnRef idx="2">
            <a:schemeClr val="accent4"/>
          </a:lnRef>
          <a:fillRef idx="1">
            <a:schemeClr val="lt1"/>
          </a:fillRef>
          <a:effectRef idx="0">
            <a:schemeClr val="accent4"/>
          </a:effectRef>
          <a:fontRef idx="minor">
            <a:schemeClr val="dk1"/>
          </a:fontRef>
        </p:style>
        <p:txBody>
          <a:bodyPr>
            <a:noAutofit/>
          </a:bodyPr>
          <a:lstStyle/>
          <a:p>
            <a:r>
              <a:rPr lang="ar-IQ" sz="2800" b="1" dirty="0" smtClean="0"/>
              <a:t>إن ما يقوله المريض قد يكون غامضاً.</a:t>
            </a:r>
          </a:p>
          <a:p>
            <a:r>
              <a:rPr lang="ar-IQ" sz="2800" b="1" dirty="0" smtClean="0"/>
              <a:t>يمكن أن ينسى المريض ذكر أمرٍ ما، كان عليه أن يذكره.</a:t>
            </a:r>
          </a:p>
          <a:p>
            <a:r>
              <a:rPr lang="ar-IQ" sz="2800" b="1" dirty="0" smtClean="0"/>
              <a:t>ربما كان المريض قد أساء فهم سؤال الطبيب</a:t>
            </a:r>
          </a:p>
          <a:p>
            <a:r>
              <a:rPr lang="ar-IQ" sz="2800" b="1" dirty="0" smtClean="0"/>
              <a:t>ربما كان المريض قد سرد تلك الرواية إلى أحد افراد فريق الرعاية الصحية، ولذا فإن الطبيب لابد أن يكون على علم بها.</a:t>
            </a:r>
          </a:p>
          <a:p>
            <a:r>
              <a:rPr lang="ar-IQ" sz="2800" b="1" dirty="0" smtClean="0"/>
              <a:t>ربما كان المريض قد أعطى العنوان الرئيس لقصته لكنه شذ عن الطريق ولم يكمل تعليقه.</a:t>
            </a:r>
          </a:p>
          <a:p>
            <a:r>
              <a:rPr lang="ar-IQ" sz="2800" b="1" dirty="0" smtClean="0"/>
              <a:t>توهم المريض في اختيار اللفظة المناسبة وجاء بغيرها من دون قصد، الأمر الذي شتت المعنى  الذي كان يقصده.</a:t>
            </a:r>
          </a:p>
          <a:p>
            <a:r>
              <a:rPr lang="ar-IQ" sz="2800" b="1" dirty="0" smtClean="0"/>
              <a:t>قد يلمح المريض إشارة غير لفظية " الضحكة" التي تشي بشيء غير مقصود يفهم منها الطبيب ما لا يقصده المريض.</a:t>
            </a:r>
            <a:endParaRPr lang="ar-IQ" sz="2800" b="1" dirty="0"/>
          </a:p>
        </p:txBody>
      </p:sp>
      <p:sp>
        <p:nvSpPr>
          <p:cNvPr id="2" name="Date Placeholder 1"/>
          <p:cNvSpPr>
            <a:spLocks noGrp="1"/>
          </p:cNvSpPr>
          <p:nvPr>
            <p:ph type="dt" sz="half" idx="10"/>
          </p:nvPr>
        </p:nvSpPr>
        <p:spPr/>
        <p:txBody>
          <a:bodyPr/>
          <a:lstStyle/>
          <a:p>
            <a:fld id="{F7DDB73B-C349-48A9-8214-1BA4428D0777}" type="datetime8">
              <a:rPr lang="ar-IQ" smtClean="0"/>
              <a:pPr/>
              <a:t>05 تشرين الثاني، 18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4C08C15-09D5-4529-BC13-E8D6794D898C}" type="slidenum">
              <a:rPr lang="ar-IQ" smtClean="0"/>
              <a:pPr/>
              <a:t>42</a:t>
            </a:fld>
            <a:endParaRPr lang="ar-IQ"/>
          </a:p>
        </p:txBody>
      </p:sp>
      <p:sp>
        <p:nvSpPr>
          <p:cNvPr id="6" name="Title 5"/>
          <p:cNvSpPr>
            <a:spLocks noGrp="1"/>
          </p:cNvSpPr>
          <p:nvPr>
            <p:ph type="title"/>
          </p:nvPr>
        </p:nvSpPr>
        <p:spPr/>
        <p:txBody>
          <a:bodyPr>
            <a:noAutofit/>
          </a:bodyPr>
          <a:lstStyle/>
          <a:p>
            <a:pPr algn="r"/>
            <a:r>
              <a:rPr lang="ar-IQ" sz="3200" b="1" dirty="0" smtClean="0">
                <a:solidFill>
                  <a:srgbClr val="FF0000"/>
                </a:solidFill>
              </a:rPr>
              <a:t>ويمكن أن يحصل التشتت في النقاط الآتية</a:t>
            </a:r>
            <a:br>
              <a:rPr lang="ar-IQ" sz="3200" b="1" dirty="0" smtClean="0">
                <a:solidFill>
                  <a:srgbClr val="FF0000"/>
                </a:solidFill>
              </a:rPr>
            </a:br>
            <a:endParaRPr lang="ar-IQ" sz="3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 calcmode="lin" valueType="num">
                                      <p:cBhvr additive="base">
                                        <p:cTn id="7" dur="500" fill="hold"/>
                                        <p:tgtEl>
                                          <p:spTgt spid="7">
                                            <p:bg/>
                                          </p:spTgt>
                                        </p:tgtEl>
                                        <p:attrNameLst>
                                          <p:attrName>ppt_x</p:attrName>
                                        </p:attrNameLst>
                                      </p:cBhvr>
                                      <p:tavLst>
                                        <p:tav tm="0">
                                          <p:val>
                                            <p:strVal val="#ppt_x"/>
                                          </p:val>
                                        </p:tav>
                                        <p:tav tm="100000">
                                          <p:val>
                                            <p:strVal val="#ppt_x"/>
                                          </p:val>
                                        </p:tav>
                                      </p:tavLst>
                                    </p:anim>
                                    <p:anim calcmode="lin" valueType="num">
                                      <p:cBhvr additive="base">
                                        <p:cTn id="8" dur="500" fill="hold"/>
                                        <p:tgtEl>
                                          <p:spTgt spid="7">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 calcmode="lin" valueType="num">
                                      <p:cBhvr additive="base">
                                        <p:cTn id="19"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2" end="2"/>
                                            </p:txEl>
                                          </p:spTgt>
                                        </p:tgtEl>
                                        <p:attrNameLst>
                                          <p:attrName>style.visibility</p:attrName>
                                        </p:attrNameLst>
                                      </p:cBhvr>
                                      <p:to>
                                        <p:strVal val="visible"/>
                                      </p:to>
                                    </p:set>
                                    <p:anim calcmode="lin" valueType="num">
                                      <p:cBhvr additive="base">
                                        <p:cTn id="25"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anim calcmode="lin" valueType="num">
                                      <p:cBhvr additive="base">
                                        <p:cTn id="31"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4" end="4"/>
                                            </p:txEl>
                                          </p:spTgt>
                                        </p:tgtEl>
                                        <p:attrNameLst>
                                          <p:attrName>style.visibility</p:attrName>
                                        </p:attrNameLst>
                                      </p:cBhvr>
                                      <p:to>
                                        <p:strVal val="visible"/>
                                      </p:to>
                                    </p:set>
                                    <p:anim calcmode="lin" valueType="num">
                                      <p:cBhvr additive="base">
                                        <p:cTn id="3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xEl>
                                              <p:pRg st="5" end="5"/>
                                            </p:txEl>
                                          </p:spTgt>
                                        </p:tgtEl>
                                        <p:attrNameLst>
                                          <p:attrName>style.visibility</p:attrName>
                                        </p:attrNameLst>
                                      </p:cBhvr>
                                      <p:to>
                                        <p:strVal val="visible"/>
                                      </p:to>
                                    </p:set>
                                    <p:anim calcmode="lin" valueType="num">
                                      <p:cBhvr additive="base">
                                        <p:cTn id="43"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xEl>
                                              <p:pRg st="6" end="6"/>
                                            </p:txEl>
                                          </p:spTgt>
                                        </p:tgtEl>
                                        <p:attrNameLst>
                                          <p:attrName>style.visibility</p:attrName>
                                        </p:attrNameLst>
                                      </p:cBhvr>
                                      <p:to>
                                        <p:strVal val="visible"/>
                                      </p:to>
                                    </p:set>
                                    <p:anim calcmode="lin" valueType="num">
                                      <p:cBhvr additive="base">
                                        <p:cTn id="49"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Autofit/>
          </a:bodyPr>
          <a:lstStyle/>
          <a:p>
            <a:r>
              <a:rPr lang="ar-IQ" sz="2800" b="1" dirty="0" smtClean="0"/>
              <a:t>ربما كان المريض قد قال ما يقصده بالضبط، إلا أن التشتت جاء بما يحيط بظروف بث الرسالة ( مثلاً أن ضجيج الردهة منع الطبيب من سماع كل ما قاله المريض).</a:t>
            </a:r>
          </a:p>
          <a:p>
            <a:r>
              <a:rPr lang="ar-IQ" sz="2800" b="1" dirty="0" smtClean="0"/>
              <a:t>إن الطبيب سمع الرسالة الصحيحة من المريض ولكنه أساء تفسير قصد المريض.</a:t>
            </a:r>
          </a:p>
          <a:p>
            <a:r>
              <a:rPr lang="ar-IQ" sz="2800" b="1" dirty="0" smtClean="0"/>
              <a:t>إن الطبيب قد فهم ما قاله المريض؛ إلا أنه وضع افتراضات خاطئة حول ما عسى أن يكون خلف تلك الرسالة.</a:t>
            </a:r>
          </a:p>
          <a:p>
            <a:r>
              <a:rPr lang="ar-IQ" sz="2800" b="1" dirty="0" smtClean="0"/>
              <a:t>قد ينحاز الطبيب ويتأثر بمؤثرات غير موضوعية لها علاقة بجنس المريض أو عرقه أوعمره.</a:t>
            </a:r>
            <a:endParaRPr lang="ar-IQ" sz="2800" b="1" dirty="0"/>
          </a:p>
        </p:txBody>
      </p:sp>
      <p:sp>
        <p:nvSpPr>
          <p:cNvPr id="4" name="Date Placeholder 3"/>
          <p:cNvSpPr>
            <a:spLocks noGrp="1"/>
          </p:cNvSpPr>
          <p:nvPr>
            <p:ph type="dt" sz="half" idx="10"/>
          </p:nvPr>
        </p:nvSpPr>
        <p:spPr/>
        <p:txBody>
          <a:bodyPr/>
          <a:lstStyle/>
          <a:p>
            <a:fld id="{DCD0622C-9E39-4A9D-895B-6CF01F7F3BEF}" type="datetime8">
              <a:rPr lang="ar-IQ" smtClean="0"/>
              <a:pPr/>
              <a:t>05 تشرين الثاني، 18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C08C15-09D5-4529-BC13-E8D6794D898C}" type="slidenum">
              <a:rPr lang="ar-IQ" smtClean="0"/>
              <a:pPr/>
              <a:t>43</a:t>
            </a:fld>
            <a:endParaRPr lang="ar-IQ"/>
          </a:p>
        </p:txBody>
      </p:sp>
      <p:sp>
        <p:nvSpPr>
          <p:cNvPr id="2" name="Title 1"/>
          <p:cNvSpPr>
            <a:spLocks noGrp="1"/>
          </p:cNvSpPr>
          <p:nvPr>
            <p:ph type="title"/>
          </p:nvPr>
        </p:nvSpPr>
        <p:spPr/>
        <p:txBody>
          <a:bodyPr/>
          <a:lstStyle/>
          <a:p>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algn="ctr">
              <a:buNone/>
            </a:pPr>
            <a:r>
              <a:rPr lang="ar-IQ" sz="3200" b="1" dirty="0" smtClean="0">
                <a:cs typeface="+mj-cs"/>
              </a:rPr>
              <a:t>        وأن الطريقة الوحيدة التي تؤكد بأن الرسالة قد صيغت صياغة مناسبة، وأنها قد استلمت وفسرت وفهمت فهماً</a:t>
            </a:r>
          </a:p>
          <a:p>
            <a:pPr algn="ctr">
              <a:buNone/>
            </a:pPr>
            <a:r>
              <a:rPr lang="ar-IQ" sz="3200" b="1" dirty="0" smtClean="0">
                <a:cs typeface="+mj-cs"/>
              </a:rPr>
              <a:t>      صحيحاً هي عن طريق:</a:t>
            </a:r>
          </a:p>
          <a:p>
            <a:pPr>
              <a:buNone/>
            </a:pPr>
            <a:endParaRPr lang="ar-IQ" sz="3200" b="1" dirty="0" smtClean="0">
              <a:cs typeface="+mj-cs"/>
            </a:endParaRPr>
          </a:p>
          <a:p>
            <a:pPr algn="ctr">
              <a:buNone/>
            </a:pPr>
            <a:r>
              <a:rPr lang="ar-IQ" sz="3200" b="1" dirty="0" smtClean="0">
                <a:cs typeface="+mj-cs"/>
              </a:rPr>
              <a:t> التغذية الراجعة</a:t>
            </a:r>
            <a:r>
              <a:rPr lang="en-US" sz="3200" b="1" dirty="0" smtClean="0">
                <a:cs typeface="+mj-cs"/>
              </a:rPr>
              <a:t> feedback  )   </a:t>
            </a:r>
            <a:r>
              <a:rPr lang="ar-IQ" sz="3200" b="1" dirty="0" smtClean="0">
                <a:cs typeface="+mj-cs"/>
              </a:rPr>
              <a:t>)</a:t>
            </a:r>
          </a:p>
          <a:p>
            <a:pPr>
              <a:buNone/>
            </a:pPr>
            <a:r>
              <a:rPr lang="ar-IQ" sz="3200" b="1" dirty="0" smtClean="0">
                <a:cs typeface="+mj-cs"/>
              </a:rPr>
              <a:t>             </a:t>
            </a:r>
            <a:endParaRPr lang="ar-IQ" sz="3200" b="1" dirty="0">
              <a:cs typeface="+mj-cs"/>
            </a:endParaRPr>
          </a:p>
        </p:txBody>
      </p:sp>
      <p:sp>
        <p:nvSpPr>
          <p:cNvPr id="4" name="Date Placeholder 3"/>
          <p:cNvSpPr>
            <a:spLocks noGrp="1"/>
          </p:cNvSpPr>
          <p:nvPr>
            <p:ph type="dt" sz="half" idx="10"/>
          </p:nvPr>
        </p:nvSpPr>
        <p:spPr/>
        <p:txBody>
          <a:bodyPr/>
          <a:lstStyle/>
          <a:p>
            <a:fld id="{DCD0622C-9E39-4A9D-895B-6CF01F7F3BEF}" type="datetime8">
              <a:rPr lang="ar-IQ" smtClean="0"/>
              <a:pPr/>
              <a:t>05 تشرين الثاني، 18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C08C15-09D5-4529-BC13-E8D6794D898C}" type="slidenum">
              <a:rPr lang="ar-IQ" smtClean="0"/>
              <a:pPr/>
              <a:t>44</a:t>
            </a:fld>
            <a:endParaRPr lang="ar-IQ"/>
          </a:p>
        </p:txBody>
      </p:sp>
      <p:sp>
        <p:nvSpPr>
          <p:cNvPr id="2" name="Title 1"/>
          <p:cNvSpPr>
            <a:spLocks noGrp="1"/>
          </p:cNvSpPr>
          <p:nvPr>
            <p:ph type="title"/>
          </p:nvPr>
        </p:nvSpPr>
        <p:spPr/>
        <p:txBody>
          <a:bodyPr/>
          <a:lstStyle/>
          <a:p>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2">
            <a:schemeClr val="accent4"/>
          </a:lnRef>
          <a:fillRef idx="1">
            <a:schemeClr val="lt1"/>
          </a:fillRef>
          <a:effectRef idx="0">
            <a:schemeClr val="accent4"/>
          </a:effectRef>
          <a:fontRef idx="minor">
            <a:schemeClr val="dk1"/>
          </a:fontRef>
        </p:style>
        <p:txBody>
          <a:bodyPr/>
          <a:lstStyle/>
          <a:p>
            <a:r>
              <a:rPr lang="ar-IQ" dirty="0" smtClean="0">
                <a:solidFill>
                  <a:srgbClr val="FF0000"/>
                </a:solidFill>
                <a:latin typeface="Traditional Arabic" pitchFamily="18" charset="-78"/>
                <a:cs typeface="Traditional Arabic" pitchFamily="18" charset="-78"/>
              </a:rPr>
              <a:t>بناء التاريخ المرضي ووظائف المقابلة الثلاثة</a:t>
            </a:r>
            <a:endParaRPr lang="ar-IQ" dirty="0">
              <a:solidFill>
                <a:srgbClr val="FF0000"/>
              </a:solidFill>
              <a:latin typeface="Traditional Arabic" pitchFamily="18" charset="-78"/>
              <a:cs typeface="Traditional Arabic" pitchFamily="18" charset="-78"/>
            </a:endParaRPr>
          </a:p>
        </p:txBody>
      </p:sp>
      <p:sp>
        <p:nvSpPr>
          <p:cNvPr id="3" name="Content Placeholder 2"/>
          <p:cNvSpPr>
            <a:spLocks noGrp="1"/>
          </p:cNvSpPr>
          <p:nvPr>
            <p:ph idx="1"/>
          </p:nvPr>
        </p:nvSpPr>
        <p:spPr>
          <a:xfrm>
            <a:off x="428596" y="1428736"/>
            <a:ext cx="8286808" cy="4525963"/>
          </a:xfrm>
          <a:ln/>
        </p:spPr>
        <p:style>
          <a:lnRef idx="2">
            <a:schemeClr val="accent4"/>
          </a:lnRef>
          <a:fillRef idx="1">
            <a:schemeClr val="lt1"/>
          </a:fillRef>
          <a:effectRef idx="0">
            <a:schemeClr val="accent4"/>
          </a:effectRef>
          <a:fontRef idx="minor">
            <a:schemeClr val="dk1"/>
          </a:fontRef>
        </p:style>
        <p:txBody>
          <a:bodyPr>
            <a:normAutofit lnSpcReduction="10000"/>
          </a:bodyPr>
          <a:lstStyle/>
          <a:p>
            <a:pPr algn="r" rtl="1">
              <a:buNone/>
            </a:pPr>
            <a:r>
              <a:rPr lang="ar-SA" b="1" dirty="0" smtClean="0">
                <a:latin typeface="Arabic Typesetting" pitchFamily="66" charset="-78"/>
                <a:cs typeface="Arabic Typesetting" pitchFamily="66" charset="-78"/>
              </a:rPr>
              <a:t>إن أسلوب </a:t>
            </a:r>
            <a:r>
              <a:rPr lang="en-US" b="1" dirty="0" smtClean="0">
                <a:latin typeface="Arabic Typesetting" pitchFamily="66" charset="-78"/>
                <a:cs typeface="Arabic Typesetting" pitchFamily="66" charset="-78"/>
              </a:rPr>
              <a:t>(ILS )</a:t>
            </a:r>
            <a:r>
              <a:rPr lang="ar-SA" b="1" dirty="0" smtClean="0">
                <a:latin typeface="Arabic Typesetting" pitchFamily="66" charset="-78"/>
                <a:cs typeface="Arabic Typesetting" pitchFamily="66" charset="-78"/>
              </a:rPr>
              <a:t> سهل التطبيق والتذكر </a:t>
            </a:r>
          </a:p>
          <a:p>
            <a:pPr algn="r" rtl="1">
              <a:buNone/>
            </a:pPr>
            <a:r>
              <a:rPr lang="ar-SA" b="1" dirty="0" smtClean="0">
                <a:latin typeface="Arabic Typesetting" pitchFamily="66" charset="-78"/>
                <a:cs typeface="Arabic Typesetting" pitchFamily="66" charset="-78"/>
              </a:rPr>
              <a:t>من اجل تحقيق الأغراض الأساسية الثلاثة المتوخاة من المقابلة الطبية وهي</a:t>
            </a:r>
            <a:r>
              <a:rPr lang="ar-IQ" b="1" dirty="0" smtClean="0">
                <a:latin typeface="Arabic Typesetting" pitchFamily="66" charset="-78"/>
                <a:cs typeface="Arabic Typesetting" pitchFamily="66" charset="-78"/>
              </a:rPr>
              <a:t>:</a:t>
            </a:r>
          </a:p>
          <a:p>
            <a:pPr algn="r" rtl="1">
              <a:buNone/>
            </a:pPr>
            <a:r>
              <a:rPr lang="ar-IQ" b="1" dirty="0" smtClean="0">
                <a:latin typeface="Arabic Typesetting" pitchFamily="66" charset="-78"/>
                <a:cs typeface="Arabic Typesetting" pitchFamily="66" charset="-78"/>
              </a:rPr>
              <a:t>  - </a:t>
            </a:r>
            <a:r>
              <a:rPr lang="ar-SA" b="1" dirty="0" smtClean="0">
                <a:latin typeface="Arabic Typesetting" pitchFamily="66" charset="-78"/>
                <a:cs typeface="Arabic Typesetting" pitchFamily="66" charset="-78"/>
              </a:rPr>
              <a:t> خلق الألفة</a:t>
            </a:r>
            <a:r>
              <a:rPr lang="en-US" b="1" dirty="0" smtClean="0">
                <a:latin typeface="Arabic Typesetting" pitchFamily="66" charset="-78"/>
                <a:cs typeface="Arabic Typesetting" pitchFamily="66" charset="-78"/>
              </a:rPr>
              <a:t> </a:t>
            </a:r>
            <a:r>
              <a:rPr lang="ar-SA" b="1" dirty="0" smtClean="0">
                <a:latin typeface="Arabic Typesetting" pitchFamily="66" charset="-78"/>
                <a:cs typeface="Arabic Typesetting" pitchFamily="66" charset="-78"/>
              </a:rPr>
              <a:t> </a:t>
            </a:r>
            <a:r>
              <a:rPr lang="en-US" b="1" dirty="0" smtClean="0">
                <a:latin typeface="Arabic Typesetting" pitchFamily="66" charset="-78"/>
                <a:cs typeface="Arabic Typesetting" pitchFamily="66" charset="-78"/>
              </a:rPr>
              <a:t>(</a:t>
            </a:r>
            <a:r>
              <a:rPr lang="en-US" sz="2000" dirty="0" smtClean="0">
                <a:cs typeface="Arabic Typesetting" pitchFamily="66" charset="-78"/>
              </a:rPr>
              <a:t>Creating Rapport</a:t>
            </a:r>
            <a:r>
              <a:rPr lang="en-US" dirty="0" smtClean="0">
                <a:latin typeface="Arabic Typesetting" pitchFamily="66" charset="-78"/>
                <a:cs typeface="Arabic Typesetting" pitchFamily="66" charset="-78"/>
              </a:rPr>
              <a:t>)</a:t>
            </a:r>
            <a:endParaRPr lang="ar-IQ" dirty="0" smtClean="0">
              <a:latin typeface="Arabic Typesetting" pitchFamily="66" charset="-78"/>
              <a:cs typeface="Arabic Typesetting" pitchFamily="66" charset="-78"/>
            </a:endParaRPr>
          </a:p>
          <a:p>
            <a:pPr algn="r" rtl="1">
              <a:buNone/>
            </a:pPr>
            <a:r>
              <a:rPr lang="ar-IQ" b="1" dirty="0" smtClean="0">
                <a:latin typeface="Arabic Typesetting" pitchFamily="66" charset="-78"/>
                <a:cs typeface="Arabic Typesetting" pitchFamily="66" charset="-78"/>
              </a:rPr>
              <a:t>  -</a:t>
            </a:r>
            <a:r>
              <a:rPr lang="ar-SA" b="1" dirty="0" smtClean="0">
                <a:latin typeface="Arabic Typesetting" pitchFamily="66" charset="-78"/>
                <a:cs typeface="Arabic Typesetting" pitchFamily="66" charset="-78"/>
              </a:rPr>
              <a:t> وجمع </a:t>
            </a:r>
            <a:r>
              <a:rPr lang="ar-IQ" b="1" dirty="0" smtClean="0">
                <a:latin typeface="Arabic Typesetting" pitchFamily="66" charset="-78"/>
                <a:cs typeface="Arabic Typesetting" pitchFamily="66" charset="-78"/>
              </a:rPr>
              <a:t>ال</a:t>
            </a:r>
            <a:r>
              <a:rPr lang="ar-SA" b="1" dirty="0" smtClean="0">
                <a:latin typeface="Arabic Typesetting" pitchFamily="66" charset="-78"/>
                <a:cs typeface="Arabic Typesetting" pitchFamily="66" charset="-78"/>
              </a:rPr>
              <a:t>معلومات </a:t>
            </a:r>
            <a:r>
              <a:rPr lang="ar-IQ" b="1" dirty="0" smtClean="0">
                <a:latin typeface="Arabic Typesetting" pitchFamily="66" charset="-78"/>
                <a:cs typeface="Arabic Typesetting" pitchFamily="66" charset="-78"/>
              </a:rPr>
              <a:t>ال</a:t>
            </a:r>
            <a:r>
              <a:rPr lang="ar-SA" b="1" dirty="0" smtClean="0">
                <a:latin typeface="Arabic Typesetting" pitchFamily="66" charset="-78"/>
                <a:cs typeface="Arabic Typesetting" pitchFamily="66" charset="-78"/>
              </a:rPr>
              <a:t>مهمة كماً ونوعاً </a:t>
            </a:r>
            <a:r>
              <a:rPr lang="en-US" b="1" dirty="0" smtClean="0">
                <a:latin typeface="Arabic Typesetting" pitchFamily="66" charset="-78"/>
                <a:cs typeface="Arabic Typesetting" pitchFamily="66" charset="-78"/>
              </a:rPr>
              <a:t>(</a:t>
            </a:r>
            <a:r>
              <a:rPr lang="en-US" sz="2000" dirty="0" smtClean="0">
                <a:cs typeface="Arabic Typesetting" pitchFamily="66" charset="-78"/>
              </a:rPr>
              <a:t>Collecting good data</a:t>
            </a:r>
            <a:r>
              <a:rPr lang="en-US" dirty="0" smtClean="0">
                <a:latin typeface="Arabic Typesetting" pitchFamily="66" charset="-78"/>
                <a:cs typeface="Arabic Typesetting" pitchFamily="66" charset="-78"/>
              </a:rPr>
              <a:t>)</a:t>
            </a:r>
            <a:endParaRPr lang="en-US" b="1" dirty="0" smtClean="0">
              <a:latin typeface="Arabic Typesetting" pitchFamily="66" charset="-78"/>
              <a:cs typeface="Arabic Typesetting" pitchFamily="66" charset="-78"/>
            </a:endParaRPr>
          </a:p>
          <a:p>
            <a:pPr>
              <a:buNone/>
            </a:pPr>
            <a:r>
              <a:rPr lang="en-US" b="1" dirty="0" smtClean="0">
                <a:latin typeface="Arabic Typesetting" pitchFamily="66" charset="-78"/>
                <a:cs typeface="Arabic Typesetting" pitchFamily="66" charset="-78"/>
              </a:rPr>
              <a:t>  </a:t>
            </a:r>
            <a:r>
              <a:rPr lang="ar-IQ" b="1" dirty="0" smtClean="0">
                <a:latin typeface="Arabic Typesetting" pitchFamily="66" charset="-78"/>
                <a:cs typeface="Arabic Typesetting" pitchFamily="66" charset="-78"/>
              </a:rPr>
              <a:t>- </a:t>
            </a:r>
            <a:r>
              <a:rPr lang="ar-SA" b="1" dirty="0" smtClean="0">
                <a:latin typeface="Arabic Typesetting" pitchFamily="66" charset="-78"/>
                <a:cs typeface="Arabic Typesetting" pitchFamily="66" charset="-78"/>
              </a:rPr>
              <a:t>وتحسين التزام المريض بالبرنامج العلاجي         </a:t>
            </a:r>
            <a:r>
              <a:rPr lang="en-US" sz="2400" smtClean="0">
                <a:latin typeface="Arabic Typesetting" pitchFamily="66" charset="-78"/>
                <a:cs typeface="Arabic Typesetting" pitchFamily="66" charset="-78"/>
              </a:rPr>
              <a:t>Improving c</a:t>
            </a:r>
            <a:r>
              <a:rPr lang="en-US" sz="2400" smtClean="0">
                <a:cs typeface="Arabic Typesetting" pitchFamily="66" charset="-78"/>
              </a:rPr>
              <a:t>ompliance</a:t>
            </a:r>
            <a:endParaRPr lang="en-US" b="1" dirty="0" smtClean="0">
              <a:latin typeface="Arabic Typesetting" pitchFamily="66" charset="-78"/>
              <a:cs typeface="Arabic Typesetting" pitchFamily="66" charset="-78"/>
            </a:endParaRPr>
          </a:p>
          <a:p>
            <a:pPr algn="ctr" rtl="1">
              <a:buNone/>
            </a:pPr>
            <a:r>
              <a:rPr lang="ar-IQ" sz="2800" b="1" dirty="0" smtClean="0">
                <a:latin typeface="Arabic Typesetting" pitchFamily="66" charset="-78"/>
                <a:cs typeface="Arabic Typesetting" pitchFamily="66" charset="-78"/>
              </a:rPr>
              <a:t>تقلل من </a:t>
            </a:r>
            <a:r>
              <a:rPr lang="ar-SA" sz="2800" b="1" dirty="0" smtClean="0">
                <a:latin typeface="Arabic Typesetting" pitchFamily="66" charset="-78"/>
                <a:cs typeface="Arabic Typesetting" pitchFamily="66" charset="-78"/>
              </a:rPr>
              <a:t>متلازمة </a:t>
            </a:r>
            <a:r>
              <a:rPr lang="ar-IQ" sz="2800" b="1" dirty="0" smtClean="0">
                <a:latin typeface="Arabic Typesetting" pitchFamily="66" charset="-78"/>
                <a:cs typeface="Arabic Typesetting" pitchFamily="66" charset="-78"/>
              </a:rPr>
              <a:t>الاستدراك (</a:t>
            </a:r>
            <a:r>
              <a:rPr lang="ar-SA" sz="2800" b="1" dirty="0" smtClean="0">
                <a:latin typeface="Arabic Typesetting" pitchFamily="66" charset="-78"/>
                <a:cs typeface="Arabic Typesetting" pitchFamily="66" charset="-78"/>
              </a:rPr>
              <a:t>بالمناسبة دكتور</a:t>
            </a:r>
            <a:r>
              <a:rPr lang="ar-IQ" sz="2800" b="1" dirty="0" smtClean="0">
                <a:latin typeface="Arabic Typesetting" pitchFamily="66" charset="-78"/>
                <a:cs typeface="Arabic Typesetting" pitchFamily="66" charset="-78"/>
              </a:rPr>
              <a:t>):</a:t>
            </a:r>
            <a:r>
              <a:rPr lang="ar-IQ" b="1" dirty="0" smtClean="0">
                <a:latin typeface="Arabic Typesetting" pitchFamily="66" charset="-78"/>
                <a:cs typeface="Arabic Typesetting" pitchFamily="66" charset="-78"/>
              </a:rPr>
              <a:t> </a:t>
            </a:r>
            <a:r>
              <a:rPr lang="en-US" sz="1800" dirty="0" smtClean="0">
                <a:latin typeface="Arabic Typesetting" pitchFamily="66" charset="-78"/>
                <a:cs typeface="Arabic Typesetting" pitchFamily="66" charset="-78"/>
              </a:rPr>
              <a:t>(</a:t>
            </a:r>
            <a:r>
              <a:rPr lang="en-US" sz="2000" dirty="0" smtClean="0">
                <a:cs typeface="Arabic Typesetting" pitchFamily="66" charset="-78"/>
              </a:rPr>
              <a:t>Oh, By the way doctor</a:t>
            </a:r>
            <a:r>
              <a:rPr lang="en-US" sz="1800" dirty="0" smtClean="0">
                <a:latin typeface="Arabic Typesetting" pitchFamily="66" charset="-78"/>
                <a:cs typeface="Arabic Typesetting" pitchFamily="66" charset="-78"/>
              </a:rPr>
              <a:t>)</a:t>
            </a:r>
            <a:endParaRPr lang="ar-IQ" sz="1800" dirty="0" smtClean="0">
              <a:latin typeface="Arabic Typesetting" pitchFamily="66" charset="-78"/>
              <a:cs typeface="Arabic Typesetting" pitchFamily="66" charset="-78"/>
            </a:endParaRPr>
          </a:p>
          <a:p>
            <a:pPr lvl="0" algn="ctr" rtl="1">
              <a:buNone/>
            </a:pPr>
            <a:r>
              <a:rPr lang="en-US" sz="1400" dirty="0" smtClean="0"/>
              <a:t>Cole SA, Bird J. The Medical Interview: The Three Function Approach. St. Louis, MO: CV Mosby, </a:t>
            </a:r>
            <a:r>
              <a:rPr lang="en-US" dirty="0" smtClean="0"/>
              <a:t>2000.</a:t>
            </a:r>
          </a:p>
          <a:p>
            <a:pPr algn="ctr" rtl="1">
              <a:buNone/>
            </a:pPr>
            <a:endParaRPr lang="en-US" dirty="0" smtClean="0">
              <a:latin typeface="Arabic Typesetting" pitchFamily="66" charset="-78"/>
              <a:cs typeface="Arabic Typesetting" pitchFamily="66" charset="-78"/>
            </a:endParaRPr>
          </a:p>
          <a:p>
            <a:pPr algn="r" rtl="1">
              <a:buNone/>
            </a:pPr>
            <a:endParaRPr lang="ar-IQ"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357166"/>
            <a:ext cx="8482042" cy="5738834"/>
          </a:xfrm>
        </p:spPr>
        <p:style>
          <a:lnRef idx="2">
            <a:schemeClr val="accent3"/>
          </a:lnRef>
          <a:fillRef idx="1">
            <a:schemeClr val="lt1"/>
          </a:fillRef>
          <a:effectRef idx="0">
            <a:schemeClr val="accent3"/>
          </a:effectRef>
          <a:fontRef idx="minor">
            <a:schemeClr val="dk1"/>
          </a:fontRef>
        </p:style>
        <p:txBody>
          <a:bodyPr>
            <a:normAutofit/>
          </a:bodyPr>
          <a:lstStyle/>
          <a:p>
            <a:pPr algn="r" rtl="1"/>
            <a:endParaRPr lang="en-US" b="1" dirty="0" smtClean="0"/>
          </a:p>
          <a:p>
            <a:pPr algn="r" rtl="1"/>
            <a:r>
              <a:rPr lang="ar-IQ" sz="3200" b="1" dirty="0" smtClean="0">
                <a:solidFill>
                  <a:srgbClr val="FF0000"/>
                </a:solidFill>
              </a:rPr>
              <a:t>هل اسلوب أدع أنصت ولخص يكفي </a:t>
            </a:r>
            <a:r>
              <a:rPr lang="ar-IQ" sz="3200" dirty="0" smtClean="0">
                <a:solidFill>
                  <a:srgbClr val="FF0000"/>
                </a:solidFill>
              </a:rPr>
              <a:t>؟</a:t>
            </a:r>
            <a:endParaRPr lang="ar-IQ" sz="3200" b="1" dirty="0" smtClean="0">
              <a:solidFill>
                <a:srgbClr val="FF0000"/>
              </a:solidFill>
            </a:endParaRPr>
          </a:p>
          <a:p>
            <a:pPr algn="r" rtl="1"/>
            <a:r>
              <a:rPr lang="ar-IQ" sz="3200" b="1" dirty="0" smtClean="0"/>
              <a:t>هل بامكان هذه الطريقه ان تغني عن جميع الاسئله؟ ربما ليس بعد الانتهاء من سرد روايته بعد ان تم الانصات اليه انصاتا مناسبا وفهمه فهما جيدا الا ان الطبيب قد يكون لديه مزيد من الاسئله يطرحها على المريض . </a:t>
            </a:r>
          </a:p>
          <a:p>
            <a:pPr algn="r" rtl="1"/>
            <a:r>
              <a:rPr lang="ar-IQ" sz="3200" b="1" dirty="0" smtClean="0"/>
              <a:t>ان ما يشبه </a:t>
            </a:r>
            <a:r>
              <a:rPr lang="ar-IQ" sz="3200" b="1" dirty="0" smtClean="0">
                <a:solidFill>
                  <a:srgbClr val="FF0000"/>
                </a:solidFill>
              </a:rPr>
              <a:t>الحل الوسط بين الطريقتين </a:t>
            </a:r>
            <a:r>
              <a:rPr lang="ar-IQ" sz="3200" b="1" dirty="0" smtClean="0"/>
              <a:t>سوف يساعد على دفع الامور بالاتجاه الصحيح وان يمازج بينهما الى ان يتمكن من الحصول على ردود ايجابيه تؤدي الى دعوه المريض مجددا لسرد قصته</a:t>
            </a:r>
            <a:endParaRPr lang="en-US" sz="3200" b="1" dirty="0" smtClean="0"/>
          </a:p>
          <a:p>
            <a:pPr algn="r" rtl="1"/>
            <a:r>
              <a:rPr lang="ar-IQ" dirty="0" smtClean="0"/>
              <a:t> </a:t>
            </a:r>
            <a:endParaRPr lang="ar-IQ" dirty="0"/>
          </a:p>
        </p:txBody>
      </p:sp>
      <p:sp>
        <p:nvSpPr>
          <p:cNvPr id="2" name="Title 1"/>
          <p:cNvSpPr>
            <a:spLocks noGrp="1"/>
          </p:cNvSpPr>
          <p:nvPr>
            <p:ph type="title"/>
          </p:nvPr>
        </p:nvSpPr>
        <p:spPr/>
        <p:txBody>
          <a:bodyPr/>
          <a:lstStyle/>
          <a:p>
            <a:endParaRPr lang="ar-IQ"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cer\Desktop\e7a4facb988a1a2aa598ca8657fabea5fe35528b.jpg"/>
          <p:cNvPicPr>
            <a:picLocks noGrp="1" noChangeAspect="1" noChangeArrowheads="1"/>
          </p:cNvPicPr>
          <p:nvPr>
            <p:ph idx="1"/>
          </p:nvPr>
        </p:nvPicPr>
        <p:blipFill>
          <a:blip r:embed="rId2"/>
          <a:stretch>
            <a:fillRect/>
          </a:stretch>
        </p:blipFill>
        <p:spPr bwMode="auto">
          <a:xfrm>
            <a:off x="3492500" y="2842419"/>
            <a:ext cx="2159000" cy="1803400"/>
          </a:xfrm>
          <a:prstGeom prst="rect">
            <a:avLst/>
          </a:prstGeom>
          <a:noFill/>
        </p:spPr>
      </p:pic>
      <p:sp>
        <p:nvSpPr>
          <p:cNvPr id="4" name="Date Placeholder 3"/>
          <p:cNvSpPr>
            <a:spLocks noGrp="1"/>
          </p:cNvSpPr>
          <p:nvPr>
            <p:ph type="dt" sz="half" idx="10"/>
          </p:nvPr>
        </p:nvSpPr>
        <p:spPr/>
        <p:txBody>
          <a:bodyPr/>
          <a:lstStyle/>
          <a:p>
            <a:fld id="{DCD0622C-9E39-4A9D-895B-6CF01F7F3BEF}" type="datetime8">
              <a:rPr lang="ar-IQ" smtClean="0"/>
              <a:pPr/>
              <a:t>05 تشرين الثاني، 18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C08C15-09D5-4529-BC13-E8D6794D898C}" type="slidenum">
              <a:rPr lang="ar-IQ" smtClean="0"/>
              <a:pPr/>
              <a:t>47</a:t>
            </a:fld>
            <a:endParaRPr lang="ar-IQ"/>
          </a:p>
        </p:txBody>
      </p:sp>
      <p:sp>
        <p:nvSpPr>
          <p:cNvPr id="2" name="Title 1"/>
          <p:cNvSpPr>
            <a:spLocks noGrp="1"/>
          </p:cNvSpPr>
          <p:nvPr>
            <p:ph type="title"/>
          </p:nvPr>
        </p:nvSpPr>
        <p:spPr/>
        <p:txBody>
          <a:bodyPr/>
          <a:lstStyle/>
          <a:p>
            <a:endParaRPr lang="ar-IQ"/>
          </a:p>
        </p:txBody>
      </p:sp>
      <p:pic>
        <p:nvPicPr>
          <p:cNvPr id="1027" name="Picture 3" descr="C:\Users\acer\Desktop\cisco-it-2-11-638.jpg"/>
          <p:cNvPicPr>
            <a:picLocks noChangeAspect="1" noChangeArrowheads="1"/>
          </p:cNvPicPr>
          <p:nvPr/>
        </p:nvPicPr>
        <p:blipFill>
          <a:blip r:embed="rId3"/>
          <a:srcRect/>
          <a:stretch>
            <a:fillRect/>
          </a:stretch>
        </p:blipFill>
        <p:spPr bwMode="auto">
          <a:xfrm>
            <a:off x="0" y="0"/>
            <a:ext cx="6076950" cy="456247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pPr algn="r">
              <a:buNone/>
            </a:pPr>
            <a:r>
              <a:rPr lang="ar-IQ" sz="3200" b="1" dirty="0" smtClean="0">
                <a:solidFill>
                  <a:srgbClr val="FF0000"/>
                </a:solidFill>
              </a:rPr>
              <a:t>1 - التحضير</a:t>
            </a:r>
          </a:p>
          <a:p>
            <a:pPr algn="r">
              <a:buNone/>
            </a:pPr>
            <a:r>
              <a:rPr lang="ar-IQ" sz="3200" b="1" dirty="0" smtClean="0"/>
              <a:t>- ركز الانتباه و تهيأ لهذه المقابله - ضع جانبا المهام السابقه</a:t>
            </a:r>
          </a:p>
          <a:p>
            <a:pPr algn="r" rtl="1">
              <a:buNone/>
            </a:pPr>
            <a:r>
              <a:rPr lang="ar-IQ" sz="3200" b="1" dirty="0" smtClean="0">
                <a:solidFill>
                  <a:srgbClr val="FF0000"/>
                </a:solidFill>
              </a:rPr>
              <a:t>2- البدء بارساء الالفه</a:t>
            </a:r>
          </a:p>
          <a:p>
            <a:pPr algn="r" rtl="1">
              <a:buNone/>
            </a:pPr>
            <a:r>
              <a:rPr lang="ar-IQ" sz="3200" b="1" dirty="0" smtClean="0"/>
              <a:t>- حي المريض و تعرف على اسمه وكنيته</a:t>
            </a:r>
            <a:endParaRPr lang="en-US" sz="3200" b="1" dirty="0" smtClean="0"/>
          </a:p>
          <a:p>
            <a:pPr algn="r" rtl="1">
              <a:buFontTx/>
              <a:buChar char="-"/>
            </a:pPr>
            <a:r>
              <a:rPr lang="ar-IQ" sz="3200" b="1" dirty="0" smtClean="0"/>
              <a:t>قدم نفسك, بين طبيعه المقابله ,احصل على الموافقه</a:t>
            </a:r>
          </a:p>
          <a:p>
            <a:pPr algn="r" rtl="1">
              <a:buNone/>
            </a:pPr>
            <a:r>
              <a:rPr lang="ar-IQ" sz="3200" b="1" dirty="0" smtClean="0"/>
              <a:t> ( سوى كان طالب او طبيب )</a:t>
            </a:r>
            <a:endParaRPr lang="en-US" sz="3200" b="1" dirty="0" smtClean="0"/>
          </a:p>
          <a:p>
            <a:pPr algn="r" rtl="1">
              <a:buNone/>
            </a:pPr>
            <a:r>
              <a:rPr lang="ar-IQ" sz="3200" b="1" dirty="0" smtClean="0"/>
              <a:t>- اظهار الاحترام والاهتمام : تاكد من راحه المريض ...</a:t>
            </a:r>
            <a:endParaRPr lang="en-US" sz="3200" b="1" dirty="0" smtClean="0"/>
          </a:p>
        </p:txBody>
      </p:sp>
      <p:sp>
        <p:nvSpPr>
          <p:cNvPr id="2" name="Title 1"/>
          <p:cNvSpPr>
            <a:spLocks noGrp="1"/>
          </p:cNvSpPr>
          <p:nvPr>
            <p:ph type="title"/>
          </p:nvPr>
        </p:nvSpPr>
        <p:spPr/>
        <p:txBody>
          <a:bodyPr>
            <a:normAutofit/>
          </a:bodyPr>
          <a:lstStyle/>
          <a:p>
            <a:pPr algn="ctr"/>
            <a:r>
              <a:rPr lang="ar-IQ" sz="6000" b="1" dirty="0" smtClean="0"/>
              <a:t>مهارات افتتاح المقابله</a:t>
            </a:r>
            <a:endParaRPr lang="ar-IQ" sz="6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pPr algn="r" rtl="1">
              <a:buNone/>
            </a:pPr>
            <a:r>
              <a:rPr lang="ar-IQ" b="1" dirty="0" smtClean="0">
                <a:solidFill>
                  <a:srgbClr val="FF0000"/>
                </a:solidFill>
              </a:rPr>
              <a:t>3-  التعرف على اسباب المقابله</a:t>
            </a:r>
            <a:endParaRPr lang="en-US" b="1" dirty="0" smtClean="0">
              <a:solidFill>
                <a:srgbClr val="FF0000"/>
              </a:solidFill>
            </a:endParaRPr>
          </a:p>
          <a:p>
            <a:pPr lvl="0" algn="r" rtl="1"/>
            <a:r>
              <a:rPr lang="ar-IQ" sz="2800" b="1" dirty="0" smtClean="0"/>
              <a:t>تعرف على مشكلات المريض التي يرغب بمناقشتها و المعاناه  بسؤال افتتاحي مثل ماالذي اضطرك للحضور ؟ او ماذا ترغب ان نناقش اليوم؟</a:t>
            </a:r>
            <a:endParaRPr lang="en-US" sz="2800" b="1" dirty="0" smtClean="0"/>
          </a:p>
          <a:p>
            <a:pPr lvl="0" algn="r" rtl="1"/>
            <a:r>
              <a:rPr lang="ar-IQ" sz="2800" b="1" dirty="0" smtClean="0"/>
              <a:t>12% من المرضى تمكنوا من عرض جميع مشكلاتهم في المقابله</a:t>
            </a:r>
          </a:p>
          <a:p>
            <a:pPr lvl="0" algn="r" rtl="1"/>
            <a:r>
              <a:rPr lang="ar-IQ" sz="2800" b="1" dirty="0" smtClean="0"/>
              <a:t>ان سلوك الطبيب في بدايه المقابله له تأثير حاسم على سير المقابله</a:t>
            </a:r>
            <a:endParaRPr lang="en-US" sz="2800" b="1" dirty="0" smtClean="0"/>
          </a:p>
          <a:p>
            <a:pPr lvl="0" algn="r" rtl="1"/>
            <a:r>
              <a:rPr lang="ar-IQ" sz="2800" b="1" dirty="0" smtClean="0"/>
              <a:t>انصت بتيقظ لعبارات المريض الافتتاحيه من دون مقاطعه.</a:t>
            </a:r>
            <a:endParaRPr lang="en-US" sz="2800" b="1" dirty="0" smtClean="0"/>
          </a:p>
          <a:p>
            <a:pPr lvl="0" algn="r" rtl="1"/>
            <a:r>
              <a:rPr lang="ar-IQ" sz="2800" b="1" dirty="0" smtClean="0"/>
              <a:t>اكد المشكلات التي ذكرها المريض وابحث عن مشكلات اخرى</a:t>
            </a:r>
            <a:endParaRPr lang="en-US" sz="2800" b="1" dirty="0" smtClean="0"/>
          </a:p>
          <a:p>
            <a:pPr algn="r">
              <a:buNone/>
            </a:pPr>
            <a:endParaRPr lang="ar-IQ" dirty="0"/>
          </a:p>
        </p:txBody>
      </p:sp>
      <p:sp>
        <p:nvSpPr>
          <p:cNvPr id="2" name="Title 1"/>
          <p:cNvSpPr>
            <a:spLocks noGrp="1"/>
          </p:cNvSpPr>
          <p:nvPr>
            <p:ph type="title"/>
          </p:nvPr>
        </p:nvSpPr>
        <p:spPr/>
        <p:txBody>
          <a:bodyPr/>
          <a:lstStyle/>
          <a:p>
            <a:endParaRPr lang="ar-IQ"/>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p:spPr>
        <p:style>
          <a:lnRef idx="2">
            <a:schemeClr val="accent2"/>
          </a:lnRef>
          <a:fillRef idx="1">
            <a:schemeClr val="lt1"/>
          </a:fillRef>
          <a:effectRef idx="0">
            <a:schemeClr val="accent2"/>
          </a:effectRef>
          <a:fontRef idx="minor">
            <a:schemeClr val="dk1"/>
          </a:fontRef>
        </p:style>
        <p:txBody>
          <a:bodyPr>
            <a:normAutofit/>
          </a:bodyPr>
          <a:lstStyle/>
          <a:p>
            <a:pPr rtl="1">
              <a:buNone/>
            </a:pPr>
            <a:r>
              <a:rPr lang="ar-IQ" b="1" dirty="0" smtClean="0">
                <a:latin typeface="Arabic Typesetting" pitchFamily="66" charset="-78"/>
                <a:cs typeface="Arabic Typesetting" pitchFamily="66" charset="-78"/>
              </a:rPr>
              <a:t>الممارسة اليقظة                      </a:t>
            </a:r>
            <a:r>
              <a:rPr lang="en-US" b="1" dirty="0" smtClean="0"/>
              <a:t>Mindful Practice</a:t>
            </a:r>
            <a:endParaRPr lang="ar-IQ" b="1" dirty="0" smtClean="0"/>
          </a:p>
          <a:p>
            <a:pPr algn="ctr" rtl="1">
              <a:buNone/>
            </a:pPr>
            <a:r>
              <a:rPr lang="ar-IQ" b="1" dirty="0" smtClean="0">
                <a:latin typeface="Arabic Typesetting" pitchFamily="66" charset="-78"/>
                <a:cs typeface="Arabic Typesetting" pitchFamily="66" charset="-78"/>
              </a:rPr>
              <a:t>وتعرف بقابلية الطبيب على مراقبة ليس المريض فقط في أثناء المقابلة الطبية ولكن مراقبة نفسه أيضاً والانتباه إلى كيفية صياغة اسئلته.... </a:t>
            </a:r>
          </a:p>
          <a:p>
            <a:pPr algn="r" rtl="1"/>
            <a:r>
              <a:rPr lang="ar-SA" b="1" dirty="0" smtClean="0">
                <a:latin typeface="Traditional Arabic" pitchFamily="18" charset="-78"/>
                <a:cs typeface="Traditional Arabic" pitchFamily="18" charset="-78"/>
              </a:rPr>
              <a:t>ما الذي  </a:t>
            </a:r>
            <a:r>
              <a:rPr lang="ar-IQ" b="1" dirty="0" smtClean="0">
                <a:latin typeface="Traditional Arabic" pitchFamily="18" charset="-78"/>
                <a:cs typeface="Traditional Arabic" pitchFamily="18" charset="-78"/>
              </a:rPr>
              <a:t>دعاك</a:t>
            </a:r>
            <a:r>
              <a:rPr lang="ar-SA" b="1" dirty="0" smtClean="0">
                <a:latin typeface="Traditional Arabic" pitchFamily="18" charset="-78"/>
                <a:cs typeface="Traditional Arabic" pitchFamily="18" charset="-78"/>
              </a:rPr>
              <a:t> </a:t>
            </a:r>
            <a:r>
              <a:rPr lang="ar-IQ" b="1" dirty="0" smtClean="0">
                <a:latin typeface="Traditional Arabic" pitchFamily="18" charset="-78"/>
                <a:cs typeface="Traditional Arabic" pitchFamily="18" charset="-78"/>
              </a:rPr>
              <a:t>ل</a:t>
            </a:r>
            <a:r>
              <a:rPr lang="ar-SA" b="1" dirty="0" smtClean="0">
                <a:latin typeface="Traditional Arabic" pitchFamily="18" charset="-78"/>
                <a:cs typeface="Traditional Arabic" pitchFamily="18" charset="-78"/>
              </a:rPr>
              <a:t>زيارتنا هذا اليوم</a:t>
            </a:r>
            <a:r>
              <a:rPr lang="ar-IQ" b="1" dirty="0" smtClean="0">
                <a:latin typeface="Traditional Arabic" pitchFamily="18" charset="-78"/>
                <a:cs typeface="Traditional Arabic" pitchFamily="18" charset="-78"/>
              </a:rPr>
              <a:t>......</a:t>
            </a:r>
            <a:r>
              <a:rPr lang="ar-SA" b="1" dirty="0" smtClean="0">
                <a:latin typeface="Traditional Arabic" pitchFamily="18" charset="-78"/>
                <a:cs typeface="Traditional Arabic" pitchFamily="18" charset="-78"/>
              </a:rPr>
              <a:t> </a:t>
            </a:r>
            <a:endParaRPr lang="ar-IQ" b="1" baseline="30000" dirty="0" smtClean="0">
              <a:latin typeface="Traditional Arabic" pitchFamily="18" charset="-78"/>
              <a:cs typeface="Traditional Arabic" pitchFamily="18" charset="-78"/>
            </a:endParaRPr>
          </a:p>
          <a:p>
            <a:pPr algn="r" rtl="1"/>
            <a:r>
              <a:rPr lang="ar-SA" b="1" baseline="30000" dirty="0" smtClean="0">
                <a:latin typeface="Traditional Arabic" pitchFamily="18" charset="-78"/>
                <a:cs typeface="Traditional Arabic" pitchFamily="18" charset="-78"/>
              </a:rPr>
              <a:t> </a:t>
            </a:r>
            <a:r>
              <a:rPr lang="ar-SA" b="1" dirty="0" smtClean="0">
                <a:latin typeface="Traditional Arabic" pitchFamily="18" charset="-78"/>
                <a:cs typeface="Traditional Arabic" pitchFamily="18" charset="-78"/>
              </a:rPr>
              <a:t>والدعوات الاخرى</a:t>
            </a:r>
            <a:r>
              <a:rPr lang="ar-IQ" b="1" dirty="0" smtClean="0">
                <a:latin typeface="Traditional Arabic" pitchFamily="18" charset="-78"/>
                <a:cs typeface="Traditional Arabic" pitchFamily="18" charset="-78"/>
              </a:rPr>
              <a:t>:</a:t>
            </a:r>
            <a:r>
              <a:rPr lang="ar-SA" b="1" dirty="0" smtClean="0">
                <a:latin typeface="Traditional Arabic" pitchFamily="18" charset="-78"/>
                <a:cs typeface="Traditional Arabic" pitchFamily="18" charset="-78"/>
              </a:rPr>
              <a:t> إخبرني القصة كاملة</a:t>
            </a:r>
            <a:r>
              <a:rPr lang="ar-IQ" b="1" dirty="0" smtClean="0">
                <a:latin typeface="Traditional Arabic" pitchFamily="18" charset="-78"/>
                <a:cs typeface="Traditional Arabic" pitchFamily="18" charset="-78"/>
              </a:rPr>
              <a:t>....</a:t>
            </a:r>
            <a:r>
              <a:rPr lang="ar-SA" b="1" baseline="30000" dirty="0" smtClean="0">
                <a:latin typeface="Traditional Arabic" pitchFamily="18" charset="-78"/>
                <a:cs typeface="Traditional Arabic" pitchFamily="18" charset="-78"/>
              </a:rPr>
              <a:t> </a:t>
            </a:r>
            <a:endParaRPr lang="ar-IQ" b="1" baseline="30000" dirty="0" smtClean="0">
              <a:latin typeface="Traditional Arabic" pitchFamily="18" charset="-78"/>
              <a:cs typeface="Traditional Arabic" pitchFamily="18" charset="-78"/>
            </a:endParaRPr>
          </a:p>
          <a:p>
            <a:pPr algn="r" rtl="1"/>
            <a:r>
              <a:rPr lang="ar-SA" b="1" baseline="30000" dirty="0" smtClean="0">
                <a:latin typeface="Traditional Arabic" pitchFamily="18" charset="-78"/>
                <a:cs typeface="Traditional Arabic" pitchFamily="18" charset="-78"/>
              </a:rPr>
              <a:t> </a:t>
            </a:r>
            <a:r>
              <a:rPr lang="ar-SA" b="1" dirty="0" smtClean="0">
                <a:latin typeface="Traditional Arabic" pitchFamily="18" charset="-78"/>
                <a:cs typeface="Traditional Arabic" pitchFamily="18" charset="-78"/>
              </a:rPr>
              <a:t>وهل حصل لك شيء آخر </a:t>
            </a:r>
            <a:r>
              <a:rPr lang="ar-IQ" b="1" dirty="0" smtClean="0">
                <a:latin typeface="Traditional Arabic" pitchFamily="18" charset="-78"/>
                <a:cs typeface="Traditional Arabic" pitchFamily="18" charset="-78"/>
              </a:rPr>
              <a:t>.....</a:t>
            </a:r>
            <a:endParaRPr lang="ar-IQ" b="1" baseline="30000" dirty="0" smtClean="0">
              <a:latin typeface="Traditional Arabic" pitchFamily="18" charset="-78"/>
              <a:cs typeface="Traditional Arabic" pitchFamily="18" charset="-78"/>
            </a:endParaRPr>
          </a:p>
          <a:p>
            <a:pPr algn="r" rtl="1"/>
            <a:r>
              <a:rPr lang="ar-SA" b="1" dirty="0" smtClean="0">
                <a:latin typeface="Traditional Arabic" pitchFamily="18" charset="-78"/>
                <a:cs typeface="Traditional Arabic" pitchFamily="18" charset="-78"/>
              </a:rPr>
              <a:t>وهل لديك شيء آخر تريد أن تخبرني عنه</a:t>
            </a:r>
            <a:r>
              <a:rPr lang="ar-IQ" b="1" dirty="0" smtClean="0">
                <a:latin typeface="Traditional Arabic" pitchFamily="18" charset="-78"/>
                <a:cs typeface="Traditional Arabic" pitchFamily="18" charset="-78"/>
              </a:rPr>
              <a:t>..</a:t>
            </a:r>
            <a:endParaRPr lang="ar-IQ" b="1" baseline="30000" dirty="0" smtClean="0">
              <a:latin typeface="Traditional Arabic" pitchFamily="18" charset="-78"/>
              <a:cs typeface="Traditional Arabic" pitchFamily="18" charset="-78"/>
            </a:endParaRPr>
          </a:p>
          <a:p>
            <a:pPr algn="r" rtl="1">
              <a:buNone/>
            </a:pPr>
            <a:endParaRPr lang="ar-IQ" b="1" baseline="30000" dirty="0" smtClean="0">
              <a:latin typeface="Traditional Arabic" pitchFamily="18" charset="-78"/>
              <a:cs typeface="Traditional Arabic" pitchFamily="18" charset="-78"/>
            </a:endParaRPr>
          </a:p>
        </p:txBody>
      </p:sp>
      <p:sp>
        <p:nvSpPr>
          <p:cNvPr id="2" name="Title 1"/>
          <p:cNvSpPr>
            <a:spLocks noGrp="1"/>
          </p:cNvSpPr>
          <p:nvPr>
            <p:ph type="title"/>
          </p:nvPr>
        </p:nvSpPr>
        <p:spPr>
          <a:ln/>
        </p:spPr>
        <p:style>
          <a:lnRef idx="2">
            <a:schemeClr val="accent2"/>
          </a:lnRef>
          <a:fillRef idx="1">
            <a:schemeClr val="lt1"/>
          </a:fillRef>
          <a:effectRef idx="0">
            <a:schemeClr val="accent2"/>
          </a:effectRef>
          <a:fontRef idx="minor">
            <a:schemeClr val="dk1"/>
          </a:fontRef>
        </p:style>
        <p:txBody>
          <a:bodyPr/>
          <a:lstStyle/>
          <a:p>
            <a:pPr algn="r" rtl="1"/>
            <a:r>
              <a:rPr lang="ar-SA" dirty="0" smtClean="0">
                <a:solidFill>
                  <a:srgbClr val="FF0000"/>
                </a:solidFill>
                <a:latin typeface="Traditional Arabic" pitchFamily="18" charset="-78"/>
                <a:cs typeface="Traditional Arabic" pitchFamily="18" charset="-78"/>
              </a:rPr>
              <a:t>الدعوة</a:t>
            </a:r>
            <a:r>
              <a:rPr lang="ar-SA" dirty="0" smtClean="0"/>
              <a:t> </a:t>
            </a:r>
            <a:r>
              <a:rPr lang="en-US" sz="2000" dirty="0" smtClean="0">
                <a:solidFill>
                  <a:srgbClr val="FF0000"/>
                </a:solidFill>
              </a:rPr>
              <a:t>( Invitation )</a:t>
            </a:r>
            <a:endParaRPr lang="ar-IQ" dirty="0">
              <a:solidFill>
                <a:srgbClr val="FF0000"/>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r" rtl="1"/>
            <a:r>
              <a:rPr lang="ar-IQ" b="1" dirty="0" smtClean="0">
                <a:solidFill>
                  <a:srgbClr val="FF0000"/>
                </a:solidFill>
              </a:rPr>
              <a:t>ان معظم الاطباء يدخلون هذه الدعوه المفتوحه ضمن مقابلاتهم الطبيه ولكن سرعان ما يتحولون الى الاسئله المغلقه</a:t>
            </a:r>
          </a:p>
          <a:p>
            <a:pPr algn="r" rtl="1"/>
            <a:endParaRPr lang="en-US" dirty="0" smtClean="0"/>
          </a:p>
          <a:p>
            <a:pPr algn="r" rtl="1"/>
            <a:r>
              <a:rPr lang="ar-IQ" b="1" dirty="0" smtClean="0"/>
              <a:t>اصحاب هذه النظريه يعتقدون ان يستمر الطبيب على توجيه الدعوات الى حد الذي يعجز المريض عنده عن تقديم مزيد من المعلومات يستطيع الطبيب الانتقال الى الاسئله المغلقه.</a:t>
            </a:r>
          </a:p>
          <a:p>
            <a:pPr algn="r"/>
            <a:endParaRPr lang="ar-IQ" dirty="0"/>
          </a:p>
        </p:txBody>
      </p:sp>
      <p:sp>
        <p:nvSpPr>
          <p:cNvPr id="2" name="Title 1"/>
          <p:cNvSpPr>
            <a:spLocks noGrp="1"/>
          </p:cNvSpPr>
          <p:nvPr>
            <p:ph type="title"/>
          </p:nvPr>
        </p:nvSpPr>
        <p:spPr/>
        <p:txBody>
          <a:bodyPr/>
          <a:lstStyle/>
          <a:p>
            <a:endParaRPr lang="ar-IQ"/>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05000"/>
            <a:ext cx="9144000" cy="4953000"/>
          </a:xfrm>
        </p:spPr>
        <p:txBody>
          <a:bodyPr>
            <a:normAutofit/>
          </a:bodyPr>
          <a:lstStyle/>
          <a:p>
            <a:pPr algn="r" rtl="1"/>
            <a:r>
              <a:rPr lang="ar-IQ" sz="2800" b="1" dirty="0" smtClean="0"/>
              <a:t>ان البحث المبكر عن الحقائق العلميه هو الذي يمنع الطبيب من الانصات ويمنعه من استقاء التاريخ الدقيق وتلميحات المريض حول مشكلاته وهواجسه وان محوريه المرض ستتحول الى :</a:t>
            </a:r>
          </a:p>
          <a:p>
            <a:pPr algn="r" rtl="1">
              <a:buNone/>
            </a:pPr>
            <a:r>
              <a:rPr lang="ar-IQ" sz="2800" b="1" dirty="0" smtClean="0"/>
              <a:t>           </a:t>
            </a:r>
          </a:p>
          <a:p>
            <a:pPr algn="r" rtl="1">
              <a:buNone/>
            </a:pPr>
            <a:r>
              <a:rPr lang="ar-IQ" sz="2800" b="1" dirty="0" smtClean="0"/>
              <a:t>                     محوريه الطبيب </a:t>
            </a:r>
            <a:r>
              <a:rPr lang="en-US" sz="2800" b="1" dirty="0" smtClean="0"/>
              <a:t>Doctor center</a:t>
            </a:r>
            <a:r>
              <a:rPr lang="ar-IQ" sz="2800" b="1" dirty="0" smtClean="0"/>
              <a:t>  </a:t>
            </a:r>
          </a:p>
          <a:p>
            <a:pPr algn="r" rtl="1"/>
            <a:endParaRPr lang="en-US" dirty="0" smtClean="0"/>
          </a:p>
          <a:p>
            <a:pPr algn="r"/>
            <a:endParaRPr lang="ar-IQ" dirty="0"/>
          </a:p>
        </p:txBody>
      </p:sp>
      <p:sp>
        <p:nvSpPr>
          <p:cNvPr id="2" name="Title 1"/>
          <p:cNvSpPr>
            <a:spLocks noGrp="1"/>
          </p:cNvSpPr>
          <p:nvPr>
            <p:ph type="title"/>
          </p:nvPr>
        </p:nvSpPr>
        <p:spPr/>
        <p:txBody>
          <a:bodyPr>
            <a:normAutofit/>
          </a:bodyPr>
          <a:lstStyle/>
          <a:p>
            <a:pPr algn="ctr"/>
            <a:endParaRPr lang="ar-IQ" sz="44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616</TotalTime>
  <Words>2480</Words>
  <Application>Microsoft Office PowerPoint</Application>
  <PresentationFormat>On-screen Show (4:3)</PresentationFormat>
  <Paragraphs>310</Paragraphs>
  <Slides>47</Slides>
  <Notes>3</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Concourse</vt:lpstr>
      <vt:lpstr>Slide 1</vt:lpstr>
      <vt:lpstr> تقنيات تواصل محورها المريض (Patient – centered communication skills) </vt:lpstr>
      <vt:lpstr>المقابله الطبيه التي محورها المريض</vt:lpstr>
      <vt:lpstr>ILS</vt:lpstr>
      <vt:lpstr>مهارات افتتاح المقابله</vt:lpstr>
      <vt:lpstr>Slide 6</vt:lpstr>
      <vt:lpstr>الدعوة ( Invitation )</vt:lpstr>
      <vt:lpstr>Slide 8</vt:lpstr>
      <vt:lpstr>Slide 9</vt:lpstr>
      <vt:lpstr>ما المقدار الذي يجب الاكتفاء به من الدعوات والتلخيص</vt:lpstr>
      <vt:lpstr>تقنيات الحوار الطبي</vt:lpstr>
      <vt:lpstr>Slide 12</vt:lpstr>
      <vt:lpstr>الاسئله المفتوحه النهايات</vt:lpstr>
      <vt:lpstr>Slide 14</vt:lpstr>
      <vt:lpstr>حكمة طبية</vt:lpstr>
      <vt:lpstr>Slide 16</vt:lpstr>
      <vt:lpstr>Slide 17</vt:lpstr>
      <vt:lpstr>Slide 18</vt:lpstr>
      <vt:lpstr>الانصات</vt:lpstr>
      <vt:lpstr>Slide 20</vt:lpstr>
      <vt:lpstr>Slide 21</vt:lpstr>
      <vt:lpstr> ماهو الانصات في الممارسة الطبية؟ </vt:lpstr>
      <vt:lpstr>مبررات عدم الإنصات</vt:lpstr>
      <vt:lpstr>Slide 24</vt:lpstr>
      <vt:lpstr>Slide 25</vt:lpstr>
      <vt:lpstr>الانصات: (Silent ) و  (Listen)</vt:lpstr>
      <vt:lpstr>المهارات الخاصة بالإنصات الفاعل</vt:lpstr>
      <vt:lpstr>    وقت الانتظار </vt:lpstr>
      <vt:lpstr>الاستجابة التشجيعية </vt:lpstr>
      <vt:lpstr>مهارات "الطبيب" غير اللفظية </vt:lpstr>
      <vt:lpstr>التقاط إشارات المريض اللفظية وغير اللفظية </vt:lpstr>
      <vt:lpstr> فوائد الانصات الفاعل </vt:lpstr>
      <vt:lpstr> التلخيص Summarizing Technique </vt:lpstr>
      <vt:lpstr>الدقة  Accuracy </vt:lpstr>
      <vt:lpstr> وينبغي أن يتذكر الطبيب أن يلخص جانبي المرض والمعاناة في قصة المريض </vt:lpstr>
      <vt:lpstr>التيسير Facilitation</vt:lpstr>
      <vt:lpstr>كيف يمكن لكل من الطبيب والمريض أن يعرفا بأنهما أقاما أرضية مشتركة لفهم كل منهما الآخر؟   الطبيب : كيف أعرف أن ما فهمته من المريض هو تمثيل صحيح لما أراد أن يخربني به ؟   المريض : أنا أدرك أن الطبيب يبدو منصتاً لي، ولكن كيف لي أن أعرف أنه قد فهمني</vt:lpstr>
      <vt:lpstr>مثال </vt:lpstr>
      <vt:lpstr>فوائد التلخيص للمريض</vt:lpstr>
      <vt:lpstr>Slide 40</vt:lpstr>
      <vt:lpstr>Slide 41</vt:lpstr>
      <vt:lpstr>ويمكن أن يحصل التشتت في النقاط الآتية </vt:lpstr>
      <vt:lpstr>Slide 43</vt:lpstr>
      <vt:lpstr>Slide 44</vt:lpstr>
      <vt:lpstr>بناء التاريخ المرضي ووظائف المقابلة الثلاثة</vt:lpstr>
      <vt:lpstr>Slide 46</vt:lpstr>
      <vt:lpstr>Slide 47</vt:lpstr>
    </vt:vector>
  </TitlesOfParts>
  <Company>SACC - ANAS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DR.Ahmed Saker 2O14</dc:creator>
  <cp:lastModifiedBy>DR.Ahmed Saker 2O14</cp:lastModifiedBy>
  <cp:revision>9</cp:revision>
  <dcterms:created xsi:type="dcterms:W3CDTF">2017-11-12T20:12:44Z</dcterms:created>
  <dcterms:modified xsi:type="dcterms:W3CDTF">2018-11-05T08:43:13Z</dcterms:modified>
</cp:coreProperties>
</file>